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4"/>
  </p:sldMasterIdLst>
  <p:notesMasterIdLst>
    <p:notesMasterId r:id="rId48"/>
  </p:notesMasterIdLst>
  <p:handoutMasterIdLst>
    <p:handoutMasterId r:id="rId49"/>
  </p:handoutMasterIdLst>
  <p:sldIdLst>
    <p:sldId id="256" r:id="rId5"/>
    <p:sldId id="325" r:id="rId6"/>
    <p:sldId id="326" r:id="rId7"/>
    <p:sldId id="374" r:id="rId8"/>
    <p:sldId id="327" r:id="rId9"/>
    <p:sldId id="328" r:id="rId10"/>
    <p:sldId id="259" r:id="rId11"/>
    <p:sldId id="361" r:id="rId12"/>
    <p:sldId id="352" r:id="rId13"/>
    <p:sldId id="362" r:id="rId14"/>
    <p:sldId id="363" r:id="rId15"/>
    <p:sldId id="364" r:id="rId16"/>
    <p:sldId id="365" r:id="rId17"/>
    <p:sldId id="366" r:id="rId18"/>
    <p:sldId id="367" r:id="rId19"/>
    <p:sldId id="368" r:id="rId20"/>
    <p:sldId id="369" r:id="rId21"/>
    <p:sldId id="370" r:id="rId22"/>
    <p:sldId id="380" r:id="rId23"/>
    <p:sldId id="394" r:id="rId24"/>
    <p:sldId id="372" r:id="rId25"/>
    <p:sldId id="382" r:id="rId26"/>
    <p:sldId id="381" r:id="rId27"/>
    <p:sldId id="393" r:id="rId28"/>
    <p:sldId id="335" r:id="rId29"/>
    <p:sldId id="377" r:id="rId30"/>
    <p:sldId id="392" r:id="rId31"/>
    <p:sldId id="383" r:id="rId32"/>
    <p:sldId id="385" r:id="rId33"/>
    <p:sldId id="387" r:id="rId34"/>
    <p:sldId id="376" r:id="rId35"/>
    <p:sldId id="386" r:id="rId36"/>
    <p:sldId id="384" r:id="rId37"/>
    <p:sldId id="389" r:id="rId38"/>
    <p:sldId id="388" r:id="rId39"/>
    <p:sldId id="390" r:id="rId40"/>
    <p:sldId id="391" r:id="rId41"/>
    <p:sldId id="308" r:id="rId42"/>
    <p:sldId id="342" r:id="rId43"/>
    <p:sldId id="343" r:id="rId44"/>
    <p:sldId id="344" r:id="rId45"/>
    <p:sldId id="345" r:id="rId46"/>
    <p:sldId id="395" r:id="rId47"/>
  </p:sldIdLst>
  <p:sldSz cx="9144000" cy="6858000" type="screen4x3"/>
  <p:notesSz cx="7077075" cy="9383713"/>
  <p:defaultTextStyle>
    <a:defPPr>
      <a:defRPr lang="en-US"/>
    </a:defPPr>
    <a:lvl1pPr algn="ctr" rtl="0" fontAlgn="base">
      <a:spcBef>
        <a:spcPct val="50000"/>
      </a:spcBef>
      <a:spcAft>
        <a:spcPct val="0"/>
      </a:spcAft>
      <a:defRPr sz="2000" kern="1200">
        <a:solidFill>
          <a:schemeClr val="tx1"/>
        </a:solidFill>
        <a:latin typeface="Arial" pitchFamily="34" charset="0"/>
        <a:ea typeface="ＭＳ Ｐゴシック" pitchFamily="-63" charset="-128"/>
        <a:cs typeface="+mn-cs"/>
      </a:defRPr>
    </a:lvl1pPr>
    <a:lvl2pPr marL="457200" algn="ctr" rtl="0" fontAlgn="base">
      <a:spcBef>
        <a:spcPct val="50000"/>
      </a:spcBef>
      <a:spcAft>
        <a:spcPct val="0"/>
      </a:spcAft>
      <a:defRPr sz="2000" kern="1200">
        <a:solidFill>
          <a:schemeClr val="tx1"/>
        </a:solidFill>
        <a:latin typeface="Arial" pitchFamily="34" charset="0"/>
        <a:ea typeface="ＭＳ Ｐゴシック" pitchFamily="-63" charset="-128"/>
        <a:cs typeface="+mn-cs"/>
      </a:defRPr>
    </a:lvl2pPr>
    <a:lvl3pPr marL="914400" algn="ctr" rtl="0" fontAlgn="base">
      <a:spcBef>
        <a:spcPct val="50000"/>
      </a:spcBef>
      <a:spcAft>
        <a:spcPct val="0"/>
      </a:spcAft>
      <a:defRPr sz="2000" kern="1200">
        <a:solidFill>
          <a:schemeClr val="tx1"/>
        </a:solidFill>
        <a:latin typeface="Arial" pitchFamily="34" charset="0"/>
        <a:ea typeface="ＭＳ Ｐゴシック" pitchFamily="-63" charset="-128"/>
        <a:cs typeface="+mn-cs"/>
      </a:defRPr>
    </a:lvl3pPr>
    <a:lvl4pPr marL="1371600" algn="ctr" rtl="0" fontAlgn="base">
      <a:spcBef>
        <a:spcPct val="50000"/>
      </a:spcBef>
      <a:spcAft>
        <a:spcPct val="0"/>
      </a:spcAft>
      <a:defRPr sz="2000" kern="1200">
        <a:solidFill>
          <a:schemeClr val="tx1"/>
        </a:solidFill>
        <a:latin typeface="Arial" pitchFamily="34" charset="0"/>
        <a:ea typeface="ＭＳ Ｐゴシック" pitchFamily="-63" charset="-128"/>
        <a:cs typeface="+mn-cs"/>
      </a:defRPr>
    </a:lvl4pPr>
    <a:lvl5pPr marL="1828800" algn="ctr" rtl="0" fontAlgn="base">
      <a:spcBef>
        <a:spcPct val="50000"/>
      </a:spcBef>
      <a:spcAft>
        <a:spcPct val="0"/>
      </a:spcAft>
      <a:defRPr sz="2000" kern="1200">
        <a:solidFill>
          <a:schemeClr val="tx1"/>
        </a:solidFill>
        <a:latin typeface="Arial" pitchFamily="34" charset="0"/>
        <a:ea typeface="ＭＳ Ｐゴシック" pitchFamily="-63" charset="-128"/>
        <a:cs typeface="+mn-cs"/>
      </a:defRPr>
    </a:lvl5pPr>
    <a:lvl6pPr marL="2286000" algn="l" defTabSz="914400" rtl="0" eaLnBrk="1" latinLnBrk="0" hangingPunct="1">
      <a:defRPr sz="2000" kern="1200">
        <a:solidFill>
          <a:schemeClr val="tx1"/>
        </a:solidFill>
        <a:latin typeface="Arial" pitchFamily="34" charset="0"/>
        <a:ea typeface="ＭＳ Ｐゴシック" pitchFamily="-63" charset="-128"/>
        <a:cs typeface="+mn-cs"/>
      </a:defRPr>
    </a:lvl6pPr>
    <a:lvl7pPr marL="2743200" algn="l" defTabSz="914400" rtl="0" eaLnBrk="1" latinLnBrk="0" hangingPunct="1">
      <a:defRPr sz="2000" kern="1200">
        <a:solidFill>
          <a:schemeClr val="tx1"/>
        </a:solidFill>
        <a:latin typeface="Arial" pitchFamily="34" charset="0"/>
        <a:ea typeface="ＭＳ Ｐゴシック" pitchFamily="-63" charset="-128"/>
        <a:cs typeface="+mn-cs"/>
      </a:defRPr>
    </a:lvl7pPr>
    <a:lvl8pPr marL="3200400" algn="l" defTabSz="914400" rtl="0" eaLnBrk="1" latinLnBrk="0" hangingPunct="1">
      <a:defRPr sz="2000" kern="1200">
        <a:solidFill>
          <a:schemeClr val="tx1"/>
        </a:solidFill>
        <a:latin typeface="Arial" pitchFamily="34" charset="0"/>
        <a:ea typeface="ＭＳ Ｐゴシック" pitchFamily="-63" charset="-128"/>
        <a:cs typeface="+mn-cs"/>
      </a:defRPr>
    </a:lvl8pPr>
    <a:lvl9pPr marL="3657600" algn="l" defTabSz="914400" rtl="0" eaLnBrk="1" latinLnBrk="0" hangingPunct="1">
      <a:defRPr sz="2000" kern="1200">
        <a:solidFill>
          <a:schemeClr val="tx1"/>
        </a:solidFill>
        <a:latin typeface="Arial" pitchFamily="34" charset="0"/>
        <a:ea typeface="ＭＳ Ｐゴシック" pitchFamily="-63"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race A. Lewis" initials="GAL" lastIdx="8" clrIdx="0"/>
  <p:cmAuthor id="1" name="rk" initials="r" lastIdx="8"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CC9900"/>
    <a:srgbClr val="996600"/>
    <a:srgbClr val="FFFFCC"/>
    <a:srgbClr val="BBE0E3"/>
    <a:srgbClr val="800000"/>
    <a:srgbClr val="660066"/>
    <a:srgbClr val="8D3FFF"/>
    <a:srgbClr val="CC0000"/>
    <a:srgbClr val="FF65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2" autoAdjust="0"/>
    <p:restoredTop sz="82746" autoAdjust="0"/>
  </p:normalViewPr>
  <p:slideViewPr>
    <p:cSldViewPr snapToGrid="0">
      <p:cViewPr varScale="1">
        <p:scale>
          <a:sx n="60" d="100"/>
          <a:sy n="60" d="100"/>
        </p:scale>
        <p:origin x="-1272" y="-90"/>
      </p:cViewPr>
      <p:guideLst>
        <p:guide orient="horz" pos="2161"/>
        <p:guide pos="2881"/>
      </p:guideLst>
    </p:cSldViewPr>
  </p:slideViewPr>
  <p:notesTextViewPr>
    <p:cViewPr>
      <p:scale>
        <a:sx n="100" d="100"/>
        <a:sy n="100" d="100"/>
      </p:scale>
      <p:origin x="0" y="0"/>
    </p:cViewPr>
  </p:notesTextViewPr>
  <p:sorterViewPr>
    <p:cViewPr>
      <p:scale>
        <a:sx n="100" d="100"/>
        <a:sy n="100" d="100"/>
      </p:scale>
      <p:origin x="0" y="29946"/>
    </p:cViewPr>
  </p:sorterViewPr>
  <p:notesViewPr>
    <p:cSldViewPr snapToGrid="0">
      <p:cViewPr varScale="1">
        <p:scale>
          <a:sx n="85" d="100"/>
          <a:sy n="85" d="100"/>
        </p:scale>
        <p:origin x="-1290" y="-78"/>
      </p:cViewPr>
      <p:guideLst>
        <p:guide orient="horz" pos="2956"/>
        <p:guide pos="2229"/>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99458" name="Rectangle 2"/>
          <p:cNvSpPr>
            <a:spLocks noGrp="1" noChangeArrowheads="1"/>
          </p:cNvSpPr>
          <p:nvPr>
            <p:ph type="hdr" sz="quarter"/>
          </p:nvPr>
        </p:nvSpPr>
        <p:spPr bwMode="auto">
          <a:xfrm>
            <a:off x="1" y="0"/>
            <a:ext cx="3066518" cy="468544"/>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lvl1pPr algn="l">
              <a:spcBef>
                <a:spcPct val="0"/>
              </a:spcBef>
              <a:defRPr sz="1200">
                <a:latin typeface="Arial" charset="0"/>
              </a:defRPr>
            </a:lvl1pPr>
          </a:lstStyle>
          <a:p>
            <a:pPr>
              <a:defRPr/>
            </a:pPr>
            <a:endParaRPr lang="en-US" dirty="0"/>
          </a:p>
        </p:txBody>
      </p:sp>
      <p:sp>
        <p:nvSpPr>
          <p:cNvPr id="1299459" name="Rectangle 3"/>
          <p:cNvSpPr>
            <a:spLocks noGrp="1" noChangeArrowheads="1"/>
          </p:cNvSpPr>
          <p:nvPr>
            <p:ph type="dt" sz="quarter" idx="1"/>
          </p:nvPr>
        </p:nvSpPr>
        <p:spPr bwMode="auto">
          <a:xfrm>
            <a:off x="4008952" y="0"/>
            <a:ext cx="3066518" cy="468544"/>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lvl1pPr algn="r">
              <a:spcBef>
                <a:spcPct val="0"/>
              </a:spcBef>
              <a:defRPr sz="1200">
                <a:latin typeface="Arial" charset="0"/>
              </a:defRPr>
            </a:lvl1pPr>
          </a:lstStyle>
          <a:p>
            <a:pPr>
              <a:defRPr/>
            </a:pPr>
            <a:endParaRPr lang="en-US" dirty="0"/>
          </a:p>
        </p:txBody>
      </p:sp>
      <p:sp>
        <p:nvSpPr>
          <p:cNvPr id="1299460" name="Rectangle 4"/>
          <p:cNvSpPr>
            <a:spLocks noGrp="1" noChangeArrowheads="1"/>
          </p:cNvSpPr>
          <p:nvPr>
            <p:ph type="ftr" sz="quarter" idx="2"/>
          </p:nvPr>
        </p:nvSpPr>
        <p:spPr bwMode="auto">
          <a:xfrm>
            <a:off x="1" y="8913565"/>
            <a:ext cx="3066518" cy="468544"/>
          </a:xfrm>
          <a:prstGeom prst="rect">
            <a:avLst/>
          </a:prstGeom>
          <a:noFill/>
          <a:ln w="9525">
            <a:noFill/>
            <a:miter lim="800000"/>
            <a:headEnd/>
            <a:tailEnd/>
          </a:ln>
          <a:effectLst/>
        </p:spPr>
        <p:txBody>
          <a:bodyPr vert="horz" wrap="square" lIns="92446" tIns="46223" rIns="92446" bIns="46223" numCol="1" anchor="b" anchorCtr="0" compatLnSpc="1">
            <a:prstTxWarp prst="textNoShape">
              <a:avLst/>
            </a:prstTxWarp>
          </a:bodyPr>
          <a:lstStyle>
            <a:lvl1pPr algn="l">
              <a:spcBef>
                <a:spcPct val="0"/>
              </a:spcBef>
              <a:defRPr sz="1200">
                <a:latin typeface="Arial" charset="0"/>
              </a:defRPr>
            </a:lvl1pPr>
          </a:lstStyle>
          <a:p>
            <a:pPr>
              <a:defRPr/>
            </a:pPr>
            <a:endParaRPr lang="en-US" dirty="0"/>
          </a:p>
        </p:txBody>
      </p:sp>
      <p:sp>
        <p:nvSpPr>
          <p:cNvPr id="1299461" name="Rectangle 5"/>
          <p:cNvSpPr>
            <a:spLocks noGrp="1" noChangeArrowheads="1"/>
          </p:cNvSpPr>
          <p:nvPr>
            <p:ph type="sldNum" sz="quarter" idx="3"/>
          </p:nvPr>
        </p:nvSpPr>
        <p:spPr bwMode="auto">
          <a:xfrm>
            <a:off x="4008952" y="8913565"/>
            <a:ext cx="3066518" cy="468544"/>
          </a:xfrm>
          <a:prstGeom prst="rect">
            <a:avLst/>
          </a:prstGeom>
          <a:noFill/>
          <a:ln w="9525">
            <a:noFill/>
            <a:miter lim="800000"/>
            <a:headEnd/>
            <a:tailEnd/>
          </a:ln>
          <a:effectLst/>
        </p:spPr>
        <p:txBody>
          <a:bodyPr vert="horz" wrap="square" lIns="92446" tIns="46223" rIns="92446" bIns="46223" numCol="1" anchor="b" anchorCtr="0" compatLnSpc="1">
            <a:prstTxWarp prst="textNoShape">
              <a:avLst/>
            </a:prstTxWarp>
          </a:bodyPr>
          <a:lstStyle>
            <a:lvl1pPr algn="r">
              <a:spcBef>
                <a:spcPct val="0"/>
              </a:spcBef>
              <a:defRPr sz="1200">
                <a:latin typeface="Arial" charset="0"/>
              </a:defRPr>
            </a:lvl1pPr>
          </a:lstStyle>
          <a:p>
            <a:pPr>
              <a:defRPr/>
            </a:pPr>
            <a:fld id="{B5DEBDA9-34FC-4E22-AC38-F9BE98169500}" type="slidenum">
              <a:rPr lang="en-US"/>
              <a:pPr>
                <a:defRPr/>
              </a:pPr>
              <a:t>‹#›</a:t>
            </a:fld>
            <a:endParaRPr lang="en-US" dirty="0"/>
          </a:p>
        </p:txBody>
      </p:sp>
    </p:spTree>
    <p:extLst>
      <p:ext uri="{BB962C8B-B14F-4D97-AF65-F5344CB8AC3E}">
        <p14:creationId xmlns:p14="http://schemas.microsoft.com/office/powerpoint/2010/main" val="8222201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1" y="0"/>
            <a:ext cx="3066518" cy="468544"/>
          </a:xfrm>
          <a:prstGeom prst="rect">
            <a:avLst/>
          </a:prstGeom>
          <a:noFill/>
          <a:ln w="9525">
            <a:noFill/>
            <a:miter lim="800000"/>
            <a:headEnd/>
            <a:tailEnd/>
          </a:ln>
          <a:effectLst/>
        </p:spPr>
        <p:txBody>
          <a:bodyPr vert="horz" wrap="square" lIns="94054" tIns="47028" rIns="94054" bIns="47028" numCol="1" anchor="t" anchorCtr="0" compatLnSpc="1">
            <a:prstTxWarp prst="textNoShape">
              <a:avLst/>
            </a:prstTxWarp>
          </a:bodyPr>
          <a:lstStyle>
            <a:lvl1pPr algn="l" defTabSz="940508">
              <a:spcBef>
                <a:spcPct val="0"/>
              </a:spcBef>
              <a:defRPr sz="1200">
                <a:latin typeface="Arial" charset="0"/>
              </a:defRPr>
            </a:lvl1pPr>
          </a:lstStyle>
          <a:p>
            <a:pPr>
              <a:defRPr/>
            </a:pPr>
            <a:endParaRPr lang="en-US" dirty="0"/>
          </a:p>
        </p:txBody>
      </p:sp>
      <p:sp>
        <p:nvSpPr>
          <p:cNvPr id="18435" name="Rectangle 3"/>
          <p:cNvSpPr>
            <a:spLocks noGrp="1" noChangeArrowheads="1"/>
          </p:cNvSpPr>
          <p:nvPr>
            <p:ph type="dt" idx="1"/>
          </p:nvPr>
        </p:nvSpPr>
        <p:spPr bwMode="auto">
          <a:xfrm>
            <a:off x="4008952" y="0"/>
            <a:ext cx="3066518" cy="468544"/>
          </a:xfrm>
          <a:prstGeom prst="rect">
            <a:avLst/>
          </a:prstGeom>
          <a:noFill/>
          <a:ln w="9525">
            <a:noFill/>
            <a:miter lim="800000"/>
            <a:headEnd/>
            <a:tailEnd/>
          </a:ln>
          <a:effectLst/>
        </p:spPr>
        <p:txBody>
          <a:bodyPr vert="horz" wrap="square" lIns="94054" tIns="47028" rIns="94054" bIns="47028" numCol="1" anchor="t" anchorCtr="0" compatLnSpc="1">
            <a:prstTxWarp prst="textNoShape">
              <a:avLst/>
            </a:prstTxWarp>
          </a:bodyPr>
          <a:lstStyle>
            <a:lvl1pPr algn="r" defTabSz="940508">
              <a:spcBef>
                <a:spcPct val="0"/>
              </a:spcBef>
              <a:defRPr sz="1200">
                <a:latin typeface="Arial" charset="0"/>
              </a:defRPr>
            </a:lvl1pPr>
          </a:lstStyle>
          <a:p>
            <a:pPr>
              <a:defRPr/>
            </a:pPr>
            <a:endParaRPr lang="en-US" dirty="0"/>
          </a:p>
        </p:txBody>
      </p:sp>
      <p:sp>
        <p:nvSpPr>
          <p:cNvPr id="259076" name="Rectangle 4"/>
          <p:cNvSpPr>
            <a:spLocks noGrp="1" noRot="1" noChangeAspect="1" noChangeArrowheads="1" noTextEdit="1"/>
          </p:cNvSpPr>
          <p:nvPr>
            <p:ph type="sldImg" idx="2"/>
          </p:nvPr>
        </p:nvSpPr>
        <p:spPr bwMode="auto">
          <a:xfrm>
            <a:off x="1193800" y="704850"/>
            <a:ext cx="4689475" cy="3517900"/>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708030" y="4457585"/>
            <a:ext cx="5661018" cy="4221709"/>
          </a:xfrm>
          <a:prstGeom prst="rect">
            <a:avLst/>
          </a:prstGeom>
          <a:noFill/>
          <a:ln w="9525">
            <a:noFill/>
            <a:miter lim="800000"/>
            <a:headEnd/>
            <a:tailEnd/>
          </a:ln>
          <a:effectLst/>
        </p:spPr>
        <p:txBody>
          <a:bodyPr vert="horz" wrap="square" lIns="94054" tIns="47028" rIns="94054" bIns="4702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1" y="8913565"/>
            <a:ext cx="3066518" cy="468544"/>
          </a:xfrm>
          <a:prstGeom prst="rect">
            <a:avLst/>
          </a:prstGeom>
          <a:noFill/>
          <a:ln w="9525">
            <a:noFill/>
            <a:miter lim="800000"/>
            <a:headEnd/>
            <a:tailEnd/>
          </a:ln>
          <a:effectLst/>
        </p:spPr>
        <p:txBody>
          <a:bodyPr vert="horz" wrap="square" lIns="94054" tIns="47028" rIns="94054" bIns="47028" numCol="1" anchor="b" anchorCtr="0" compatLnSpc="1">
            <a:prstTxWarp prst="textNoShape">
              <a:avLst/>
            </a:prstTxWarp>
          </a:bodyPr>
          <a:lstStyle>
            <a:lvl1pPr algn="l" defTabSz="940508">
              <a:spcBef>
                <a:spcPct val="0"/>
              </a:spcBef>
              <a:defRPr sz="1200">
                <a:latin typeface="Arial" charset="0"/>
              </a:defRPr>
            </a:lvl1pPr>
          </a:lstStyle>
          <a:p>
            <a:pPr>
              <a:defRPr/>
            </a:pPr>
            <a:endParaRPr lang="en-US" dirty="0"/>
          </a:p>
        </p:txBody>
      </p:sp>
      <p:sp>
        <p:nvSpPr>
          <p:cNvPr id="18439" name="Rectangle 7"/>
          <p:cNvSpPr>
            <a:spLocks noGrp="1" noChangeArrowheads="1"/>
          </p:cNvSpPr>
          <p:nvPr>
            <p:ph type="sldNum" sz="quarter" idx="5"/>
          </p:nvPr>
        </p:nvSpPr>
        <p:spPr bwMode="auto">
          <a:xfrm>
            <a:off x="4008952" y="8913565"/>
            <a:ext cx="3066518" cy="468544"/>
          </a:xfrm>
          <a:prstGeom prst="rect">
            <a:avLst/>
          </a:prstGeom>
          <a:noFill/>
          <a:ln w="9525">
            <a:noFill/>
            <a:miter lim="800000"/>
            <a:headEnd/>
            <a:tailEnd/>
          </a:ln>
          <a:effectLst/>
        </p:spPr>
        <p:txBody>
          <a:bodyPr vert="horz" wrap="square" lIns="94054" tIns="47028" rIns="94054" bIns="47028" numCol="1" anchor="b" anchorCtr="0" compatLnSpc="1">
            <a:prstTxWarp prst="textNoShape">
              <a:avLst/>
            </a:prstTxWarp>
          </a:bodyPr>
          <a:lstStyle>
            <a:lvl1pPr algn="r" defTabSz="940508">
              <a:spcBef>
                <a:spcPct val="0"/>
              </a:spcBef>
              <a:defRPr sz="1200">
                <a:latin typeface="Arial" charset="0"/>
              </a:defRPr>
            </a:lvl1pPr>
          </a:lstStyle>
          <a:p>
            <a:pPr>
              <a:defRPr/>
            </a:pPr>
            <a:fld id="{D40143DC-7940-4F48-BA46-9D05CE7AE60D}" type="slidenum">
              <a:rPr lang="en-US"/>
              <a:pPr>
                <a:defRPr/>
              </a:pPr>
              <a:t>‹#›</a:t>
            </a:fld>
            <a:endParaRPr lang="en-US" dirty="0"/>
          </a:p>
        </p:txBody>
      </p:sp>
    </p:spTree>
    <p:extLst>
      <p:ext uri="{BB962C8B-B14F-4D97-AF65-F5344CB8AC3E}">
        <p14:creationId xmlns:p14="http://schemas.microsoft.com/office/powerpoint/2010/main" val="98573772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7"/>
          <p:cNvSpPr>
            <a:spLocks noGrp="1" noChangeArrowheads="1"/>
          </p:cNvSpPr>
          <p:nvPr>
            <p:ph type="sldNum" sz="quarter" idx="5"/>
          </p:nvPr>
        </p:nvSpPr>
        <p:spPr>
          <a:noFill/>
        </p:spPr>
        <p:txBody>
          <a:bodyPr/>
          <a:lstStyle/>
          <a:p>
            <a:fld id="{A9E7F2C8-39CF-4114-B186-2B5A09E50D8B}" type="slidenum">
              <a:rPr lang="en-US" smtClean="0">
                <a:latin typeface="Arial" pitchFamily="34" charset="0"/>
              </a:rPr>
              <a:pPr/>
              <a:t>1</a:t>
            </a:fld>
            <a:endParaRPr lang="en-US" dirty="0" smtClean="0">
              <a:latin typeface="Arial" pitchFamily="34" charset="0"/>
            </a:endParaRPr>
          </a:p>
        </p:txBody>
      </p:sp>
      <p:sp>
        <p:nvSpPr>
          <p:cNvPr id="260099" name="Rectangle 2"/>
          <p:cNvSpPr>
            <a:spLocks noGrp="1" noRot="1" noChangeAspect="1" noChangeArrowheads="1" noTextEdit="1"/>
          </p:cNvSpPr>
          <p:nvPr>
            <p:ph type="sldImg"/>
          </p:nvPr>
        </p:nvSpPr>
        <p:spPr>
          <a:ln/>
        </p:spPr>
      </p:sp>
      <p:sp>
        <p:nvSpPr>
          <p:cNvPr id="260100" name="Rectangle 3"/>
          <p:cNvSpPr>
            <a:spLocks noGrp="1" noChangeArrowheads="1"/>
          </p:cNvSpPr>
          <p:nvPr>
            <p:ph type="body" idx="1"/>
          </p:nvPr>
        </p:nvSpPr>
        <p:spPr>
          <a:noFill/>
          <a:ln/>
        </p:spPr>
        <p:txBody>
          <a:bodyPr/>
          <a:lstStyle/>
          <a:p>
            <a:pPr eaLnBrk="1" hangingPunct="1"/>
            <a:endParaRPr lang="en-US" dirty="0"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Rectangle 7"/>
          <p:cNvSpPr>
            <a:spLocks noGrp="1" noChangeArrowheads="1"/>
          </p:cNvSpPr>
          <p:nvPr>
            <p:ph type="sldNum" sz="quarter" idx="5"/>
          </p:nvPr>
        </p:nvSpPr>
        <p:spPr>
          <a:noFill/>
        </p:spPr>
        <p:txBody>
          <a:bodyPr/>
          <a:lstStyle/>
          <a:p>
            <a:fld id="{4BDE9B59-35F2-4C2F-A983-847E3B7EA4BF}" type="slidenum">
              <a:rPr lang="en-US" smtClean="0">
                <a:latin typeface="Arial" pitchFamily="34" charset="0"/>
              </a:rPr>
              <a:pPr/>
              <a:t>11</a:t>
            </a:fld>
            <a:endParaRPr lang="en-US" dirty="0" smtClean="0">
              <a:latin typeface="Arial" pitchFamily="34" charset="0"/>
            </a:endParaRPr>
          </a:p>
        </p:txBody>
      </p:sp>
      <p:sp>
        <p:nvSpPr>
          <p:cNvPr id="423939" name="Rectangle 2"/>
          <p:cNvSpPr>
            <a:spLocks noGrp="1" noRot="1" noChangeAspect="1" noChangeArrowheads="1" noTextEdit="1"/>
          </p:cNvSpPr>
          <p:nvPr>
            <p:ph type="sldImg"/>
          </p:nvPr>
        </p:nvSpPr>
        <p:spPr>
          <a:ln/>
        </p:spPr>
      </p:sp>
      <p:sp>
        <p:nvSpPr>
          <p:cNvPr id="423940" name="Rectangle 3"/>
          <p:cNvSpPr>
            <a:spLocks noGrp="1" noChangeArrowheads="1"/>
          </p:cNvSpPr>
          <p:nvPr>
            <p:ph type="body" idx="1"/>
          </p:nvPr>
        </p:nvSpPr>
        <p:spPr>
          <a:noFill/>
          <a:ln/>
        </p:spPr>
        <p:txBody>
          <a:bodyPr/>
          <a:lstStyle/>
          <a:p>
            <a:pPr eaLnBrk="1" hangingPunct="1"/>
            <a:endParaRPr lang="en-US" dirty="0" smtClean="0">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2" name="Rectangle 7"/>
          <p:cNvSpPr>
            <a:spLocks noGrp="1" noChangeArrowheads="1"/>
          </p:cNvSpPr>
          <p:nvPr>
            <p:ph type="sldNum" sz="quarter" idx="5"/>
          </p:nvPr>
        </p:nvSpPr>
        <p:spPr>
          <a:noFill/>
        </p:spPr>
        <p:txBody>
          <a:bodyPr/>
          <a:lstStyle/>
          <a:p>
            <a:fld id="{B4DA9B30-093B-4FCF-B068-D2CFDC9E73FF}" type="slidenum">
              <a:rPr lang="en-US" smtClean="0">
                <a:latin typeface="Arial" pitchFamily="34" charset="0"/>
              </a:rPr>
              <a:pPr/>
              <a:t>13</a:t>
            </a:fld>
            <a:endParaRPr lang="en-US" dirty="0" smtClean="0">
              <a:latin typeface="Arial" pitchFamily="34" charset="0"/>
            </a:endParaRPr>
          </a:p>
        </p:txBody>
      </p:sp>
      <p:sp>
        <p:nvSpPr>
          <p:cNvPr id="424963" name="Rectangle 2"/>
          <p:cNvSpPr>
            <a:spLocks noGrp="1" noRot="1" noChangeAspect="1" noChangeArrowheads="1" noTextEdit="1"/>
          </p:cNvSpPr>
          <p:nvPr>
            <p:ph type="sldImg"/>
          </p:nvPr>
        </p:nvSpPr>
        <p:spPr>
          <a:ln/>
        </p:spPr>
      </p:sp>
      <p:sp>
        <p:nvSpPr>
          <p:cNvPr id="424964" name="Rectangle 3"/>
          <p:cNvSpPr>
            <a:spLocks noGrp="1" noChangeArrowheads="1"/>
          </p:cNvSpPr>
          <p:nvPr>
            <p:ph type="body" idx="1"/>
          </p:nvPr>
        </p:nvSpPr>
        <p:spPr>
          <a:noFill/>
          <a:ln/>
        </p:spPr>
        <p:txBody>
          <a:bodyPr/>
          <a:lstStyle/>
          <a:p>
            <a:pPr marL="231065" indent="-231065" eaLnBrk="1" hangingPunct="1"/>
            <a:r>
              <a:rPr lang="en-US" dirty="0" smtClean="0">
                <a:latin typeface="Arial" pitchFamily="34" charset="0"/>
              </a:rPr>
              <a:t>This is a list of artifacts that are generated in the during a SMART engagement. </a:t>
            </a:r>
          </a:p>
          <a:p>
            <a:pPr marL="231065" indent="-231065" eaLnBrk="1" hangingPunct="1"/>
            <a:endParaRPr lang="en-US" dirty="0" smtClean="0">
              <a:latin typeface="Arial" pitchFamily="34" charset="0"/>
            </a:endParaRPr>
          </a:p>
          <a:p>
            <a:pPr marL="231065" indent="-231065" eaLnBrk="1" hangingPunct="1"/>
            <a:r>
              <a:rPr lang="en-US" dirty="0" smtClean="0">
                <a:latin typeface="Arial" pitchFamily="34" charset="0"/>
              </a:rPr>
              <a:t>Main point: </a:t>
            </a:r>
          </a:p>
          <a:p>
            <a:pPr marL="231065" indent="-231065" eaLnBrk="1" hangingPunct="1">
              <a:buFontTx/>
              <a:buAutoNum type="arabicPeriod"/>
            </a:pPr>
            <a:r>
              <a:rPr lang="en-US" dirty="0" smtClean="0">
                <a:latin typeface="Arial" pitchFamily="34" charset="0"/>
              </a:rPr>
              <a:t>SMART provides the flexibility to update any of the artifacts which makes it more an iterative process rather than a strictly sequential or waterfall process. </a:t>
            </a:r>
          </a:p>
          <a:p>
            <a:pPr marL="231065" indent="-231065" eaLnBrk="1" hangingPunct="1">
              <a:buFontTx/>
              <a:buAutoNum type="arabicPeriod"/>
            </a:pPr>
            <a:endParaRPr lang="en-US" dirty="0" smtClean="0">
              <a:latin typeface="Arial" pitchFamily="34" charset="0"/>
            </a:endParaRPr>
          </a:p>
          <a:p>
            <a:pPr marL="231065" indent="-231065" eaLnBrk="1" hangingPunct="1"/>
            <a:endParaRPr lang="en-US" dirty="0" smtClean="0">
              <a:latin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7"/>
          <p:cNvSpPr>
            <a:spLocks noGrp="1" noChangeArrowheads="1"/>
          </p:cNvSpPr>
          <p:nvPr>
            <p:ph type="sldNum" sz="quarter" idx="5"/>
          </p:nvPr>
        </p:nvSpPr>
        <p:spPr>
          <a:noFill/>
        </p:spPr>
        <p:txBody>
          <a:bodyPr/>
          <a:lstStyle/>
          <a:p>
            <a:fld id="{C8A30E37-1E2D-4108-A9D1-6267228EE89C}" type="slidenum">
              <a:rPr lang="en-US" smtClean="0">
                <a:latin typeface="Arial" pitchFamily="34" charset="0"/>
              </a:rPr>
              <a:pPr/>
              <a:t>14</a:t>
            </a:fld>
            <a:endParaRPr lang="en-US" dirty="0" smtClean="0">
              <a:latin typeface="Arial" pitchFamily="34" charset="0"/>
            </a:endParaRPr>
          </a:p>
        </p:txBody>
      </p:sp>
      <p:sp>
        <p:nvSpPr>
          <p:cNvPr id="428035" name="Rectangle 2"/>
          <p:cNvSpPr>
            <a:spLocks noGrp="1" noRot="1" noChangeAspect="1" noChangeArrowheads="1" noTextEdit="1"/>
          </p:cNvSpPr>
          <p:nvPr>
            <p:ph type="sldImg"/>
          </p:nvPr>
        </p:nvSpPr>
        <p:spPr>
          <a:xfrm>
            <a:off x="1204913" y="709613"/>
            <a:ext cx="4676775" cy="3506787"/>
          </a:xfrm>
          <a:ln/>
        </p:spPr>
      </p:sp>
      <p:sp>
        <p:nvSpPr>
          <p:cNvPr id="428036" name="Rectangle 3"/>
          <p:cNvSpPr>
            <a:spLocks noGrp="1" noChangeArrowheads="1"/>
          </p:cNvSpPr>
          <p:nvPr>
            <p:ph type="body" idx="1"/>
          </p:nvPr>
        </p:nvSpPr>
        <p:spPr>
          <a:xfrm>
            <a:off x="942434" y="4452773"/>
            <a:ext cx="5192209" cy="4224917"/>
          </a:xfrm>
          <a:noFill/>
          <a:ln/>
        </p:spPr>
        <p:txBody>
          <a:bodyPr/>
          <a:lstStyle/>
          <a:p>
            <a:pPr eaLnBrk="1" hangingPunct="1"/>
            <a:endParaRPr lang="en-US" dirty="0" smtClean="0">
              <a:latin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7"/>
          <p:cNvSpPr>
            <a:spLocks noGrp="1" noChangeArrowheads="1"/>
          </p:cNvSpPr>
          <p:nvPr>
            <p:ph type="sldNum" sz="quarter" idx="5"/>
          </p:nvPr>
        </p:nvSpPr>
        <p:spPr>
          <a:noFill/>
        </p:spPr>
        <p:txBody>
          <a:bodyPr/>
          <a:lstStyle/>
          <a:p>
            <a:fld id="{C8A30E37-1E2D-4108-A9D1-6267228EE89C}" type="slidenum">
              <a:rPr lang="en-US" smtClean="0">
                <a:latin typeface="Arial" pitchFamily="34" charset="0"/>
              </a:rPr>
              <a:pPr/>
              <a:t>15</a:t>
            </a:fld>
            <a:endParaRPr lang="en-US" dirty="0" smtClean="0">
              <a:latin typeface="Arial" pitchFamily="34" charset="0"/>
            </a:endParaRPr>
          </a:p>
        </p:txBody>
      </p:sp>
      <p:sp>
        <p:nvSpPr>
          <p:cNvPr id="428035" name="Rectangle 2"/>
          <p:cNvSpPr>
            <a:spLocks noGrp="1" noRot="1" noChangeAspect="1" noChangeArrowheads="1" noTextEdit="1"/>
          </p:cNvSpPr>
          <p:nvPr>
            <p:ph type="sldImg"/>
          </p:nvPr>
        </p:nvSpPr>
        <p:spPr>
          <a:xfrm>
            <a:off x="1204913" y="709613"/>
            <a:ext cx="4676775" cy="3506787"/>
          </a:xfrm>
          <a:ln/>
        </p:spPr>
      </p:sp>
      <p:sp>
        <p:nvSpPr>
          <p:cNvPr id="428036" name="Rectangle 3"/>
          <p:cNvSpPr>
            <a:spLocks noGrp="1" noChangeArrowheads="1"/>
          </p:cNvSpPr>
          <p:nvPr>
            <p:ph type="body" idx="1"/>
          </p:nvPr>
        </p:nvSpPr>
        <p:spPr>
          <a:xfrm>
            <a:off x="942434" y="4452773"/>
            <a:ext cx="5192209" cy="4224917"/>
          </a:xfrm>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7"/>
          <p:cNvSpPr>
            <a:spLocks noGrp="1" noChangeArrowheads="1"/>
          </p:cNvSpPr>
          <p:nvPr>
            <p:ph type="sldNum" sz="quarter" idx="5"/>
          </p:nvPr>
        </p:nvSpPr>
        <p:spPr>
          <a:noFill/>
        </p:spPr>
        <p:txBody>
          <a:bodyPr/>
          <a:lstStyle/>
          <a:p>
            <a:fld id="{C8A30E37-1E2D-4108-A9D1-6267228EE89C}" type="slidenum">
              <a:rPr lang="en-US" smtClean="0">
                <a:latin typeface="Arial" pitchFamily="34" charset="0"/>
              </a:rPr>
              <a:pPr/>
              <a:t>16</a:t>
            </a:fld>
            <a:endParaRPr lang="en-US" dirty="0" smtClean="0">
              <a:latin typeface="Arial" pitchFamily="34" charset="0"/>
            </a:endParaRPr>
          </a:p>
        </p:txBody>
      </p:sp>
      <p:sp>
        <p:nvSpPr>
          <p:cNvPr id="428035" name="Rectangle 2"/>
          <p:cNvSpPr>
            <a:spLocks noGrp="1" noRot="1" noChangeAspect="1" noChangeArrowheads="1" noTextEdit="1"/>
          </p:cNvSpPr>
          <p:nvPr>
            <p:ph type="sldImg"/>
          </p:nvPr>
        </p:nvSpPr>
        <p:spPr>
          <a:xfrm>
            <a:off x="1204913" y="709613"/>
            <a:ext cx="4676775" cy="3506787"/>
          </a:xfrm>
          <a:ln/>
        </p:spPr>
      </p:sp>
      <p:sp>
        <p:nvSpPr>
          <p:cNvPr id="428036" name="Rectangle 3"/>
          <p:cNvSpPr>
            <a:spLocks noGrp="1" noChangeArrowheads="1"/>
          </p:cNvSpPr>
          <p:nvPr>
            <p:ph type="body" idx="1"/>
          </p:nvPr>
        </p:nvSpPr>
        <p:spPr>
          <a:xfrm>
            <a:off x="942434" y="4452773"/>
            <a:ext cx="5192209" cy="4224917"/>
          </a:xfrm>
          <a:noFill/>
          <a:ln/>
        </p:spPr>
        <p:txBody>
          <a:bodyPr/>
          <a:lstStyle/>
          <a:p>
            <a:pPr eaLnBrk="1" hangingPunct="1"/>
            <a:endParaRPr lang="en-US" dirty="0" smtClean="0">
              <a:latin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7"/>
          <p:cNvSpPr>
            <a:spLocks noGrp="1" noChangeArrowheads="1"/>
          </p:cNvSpPr>
          <p:nvPr>
            <p:ph type="sldNum" sz="quarter" idx="5"/>
          </p:nvPr>
        </p:nvSpPr>
        <p:spPr>
          <a:noFill/>
        </p:spPr>
        <p:txBody>
          <a:bodyPr/>
          <a:lstStyle/>
          <a:p>
            <a:fld id="{C8A30E37-1E2D-4108-A9D1-6267228EE89C}" type="slidenum">
              <a:rPr lang="en-US" smtClean="0">
                <a:latin typeface="Arial" pitchFamily="34" charset="0"/>
              </a:rPr>
              <a:pPr/>
              <a:t>17</a:t>
            </a:fld>
            <a:endParaRPr lang="en-US" dirty="0" smtClean="0">
              <a:latin typeface="Arial" pitchFamily="34" charset="0"/>
            </a:endParaRPr>
          </a:p>
        </p:txBody>
      </p:sp>
      <p:sp>
        <p:nvSpPr>
          <p:cNvPr id="428035" name="Rectangle 2"/>
          <p:cNvSpPr>
            <a:spLocks noGrp="1" noRot="1" noChangeAspect="1" noChangeArrowheads="1" noTextEdit="1"/>
          </p:cNvSpPr>
          <p:nvPr>
            <p:ph type="sldImg"/>
          </p:nvPr>
        </p:nvSpPr>
        <p:spPr>
          <a:xfrm>
            <a:off x="1204913" y="709613"/>
            <a:ext cx="4676775" cy="3506787"/>
          </a:xfrm>
          <a:ln/>
        </p:spPr>
      </p:sp>
      <p:sp>
        <p:nvSpPr>
          <p:cNvPr id="428036" name="Rectangle 3"/>
          <p:cNvSpPr>
            <a:spLocks noGrp="1" noChangeArrowheads="1"/>
          </p:cNvSpPr>
          <p:nvPr>
            <p:ph type="body" idx="1"/>
          </p:nvPr>
        </p:nvSpPr>
        <p:spPr>
          <a:xfrm>
            <a:off x="942434" y="4452773"/>
            <a:ext cx="5192209" cy="4224917"/>
          </a:xfrm>
          <a:noFill/>
          <a:ln/>
        </p:spPr>
        <p:txBody>
          <a:bodyPr/>
          <a:lstStyle/>
          <a:p>
            <a:pPr eaLnBrk="1" hangingPunct="1"/>
            <a:r>
              <a:rPr lang="en-US" dirty="0" smtClean="0">
                <a:latin typeface="Arial" pitchFamily="34" charset="0"/>
              </a:rPr>
              <a:t>Is there any confusion with slide 14 when you state “current use of services?”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7"/>
          <p:cNvSpPr>
            <a:spLocks noGrp="1" noChangeArrowheads="1"/>
          </p:cNvSpPr>
          <p:nvPr>
            <p:ph type="sldNum" sz="quarter" idx="5"/>
          </p:nvPr>
        </p:nvSpPr>
        <p:spPr>
          <a:noFill/>
        </p:spPr>
        <p:txBody>
          <a:bodyPr/>
          <a:lstStyle/>
          <a:p>
            <a:fld id="{C8A30E37-1E2D-4108-A9D1-6267228EE89C}" type="slidenum">
              <a:rPr lang="en-US" smtClean="0">
                <a:latin typeface="Arial" pitchFamily="34" charset="0"/>
              </a:rPr>
              <a:pPr/>
              <a:t>18</a:t>
            </a:fld>
            <a:endParaRPr lang="en-US" dirty="0" smtClean="0">
              <a:latin typeface="Arial" pitchFamily="34" charset="0"/>
            </a:endParaRPr>
          </a:p>
        </p:txBody>
      </p:sp>
      <p:sp>
        <p:nvSpPr>
          <p:cNvPr id="428035" name="Rectangle 2"/>
          <p:cNvSpPr>
            <a:spLocks noGrp="1" noRot="1" noChangeAspect="1" noChangeArrowheads="1" noTextEdit="1"/>
          </p:cNvSpPr>
          <p:nvPr>
            <p:ph type="sldImg"/>
          </p:nvPr>
        </p:nvSpPr>
        <p:spPr>
          <a:xfrm>
            <a:off x="1204913" y="709613"/>
            <a:ext cx="4676775" cy="3506787"/>
          </a:xfrm>
          <a:ln/>
        </p:spPr>
      </p:sp>
      <p:sp>
        <p:nvSpPr>
          <p:cNvPr id="428036" name="Rectangle 3"/>
          <p:cNvSpPr>
            <a:spLocks noGrp="1" noChangeArrowheads="1"/>
          </p:cNvSpPr>
          <p:nvPr>
            <p:ph type="body" idx="1"/>
          </p:nvPr>
        </p:nvSpPr>
        <p:spPr>
          <a:xfrm>
            <a:off x="942434" y="4452773"/>
            <a:ext cx="5192209" cy="4224917"/>
          </a:xfrm>
          <a:noFill/>
          <a:ln/>
        </p:spPr>
        <p:txBody>
          <a:bodyPr/>
          <a:lstStyle/>
          <a:p>
            <a:pPr>
              <a:spcAft>
                <a:spcPts val="303"/>
              </a:spcAft>
              <a:buSzPct val="100000"/>
            </a:pPr>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0" name="Rectangle 7"/>
          <p:cNvSpPr>
            <a:spLocks noGrp="1" noChangeArrowheads="1"/>
          </p:cNvSpPr>
          <p:nvPr>
            <p:ph type="sldNum" sz="quarter" idx="5"/>
          </p:nvPr>
        </p:nvSpPr>
        <p:spPr>
          <a:noFill/>
        </p:spPr>
        <p:txBody>
          <a:bodyPr/>
          <a:lstStyle/>
          <a:p>
            <a:fld id="{C944694A-BD2C-4961-B3E2-A6A96FE0E948}" type="slidenum">
              <a:rPr lang="en-US" smtClean="0">
                <a:latin typeface="Arial" pitchFamily="34" charset="0"/>
              </a:rPr>
              <a:pPr/>
              <a:t>19</a:t>
            </a:fld>
            <a:endParaRPr lang="en-US" dirty="0" smtClean="0">
              <a:latin typeface="Arial" pitchFamily="34" charset="0"/>
            </a:endParaRPr>
          </a:p>
        </p:txBody>
      </p:sp>
      <p:sp>
        <p:nvSpPr>
          <p:cNvPr id="437251" name="Rectangle 2"/>
          <p:cNvSpPr>
            <a:spLocks noGrp="1" noRot="1" noChangeAspect="1" noChangeArrowheads="1" noTextEdit="1"/>
          </p:cNvSpPr>
          <p:nvPr>
            <p:ph type="sldImg"/>
          </p:nvPr>
        </p:nvSpPr>
        <p:spPr>
          <a:ln/>
        </p:spPr>
      </p:sp>
      <p:sp>
        <p:nvSpPr>
          <p:cNvPr id="437252" name="Rectangle 3"/>
          <p:cNvSpPr>
            <a:spLocks noGrp="1" noChangeArrowheads="1"/>
          </p:cNvSpPr>
          <p:nvPr>
            <p:ph type="body" idx="1"/>
          </p:nvPr>
        </p:nvSpPr>
        <p:spPr>
          <a:noFill/>
          <a:ln/>
        </p:spPr>
        <p:txBody>
          <a:bodyPr/>
          <a:lstStyle/>
          <a:p>
            <a:pPr eaLnBrk="1" hangingPunct="1"/>
            <a:endParaRPr lang="en-US" dirty="0"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be revised</a:t>
            </a:r>
            <a:r>
              <a:rPr lang="en-US" baseline="0" dirty="0" smtClean="0"/>
              <a:t> 3/31/10</a:t>
            </a:r>
            <a:endParaRPr lang="en-US" dirty="0"/>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be revised</a:t>
            </a:r>
            <a:r>
              <a:rPr lang="en-US" baseline="0" dirty="0" smtClean="0"/>
              <a:t> 3/31/10</a:t>
            </a:r>
            <a:endParaRPr lang="en-US" dirty="0"/>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be revised</a:t>
            </a:r>
            <a:r>
              <a:rPr lang="en-US" baseline="0" dirty="0" smtClean="0"/>
              <a:t> 3/31/10</a:t>
            </a:r>
            <a:endParaRPr lang="en-US" dirty="0"/>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be revised</a:t>
            </a:r>
            <a:r>
              <a:rPr lang="en-US" baseline="0" dirty="0" smtClean="0"/>
              <a:t> 3/31/10</a:t>
            </a:r>
            <a:endParaRPr lang="en-US" dirty="0"/>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7"/>
          <p:cNvSpPr>
            <a:spLocks noGrp="1" noChangeArrowheads="1"/>
          </p:cNvSpPr>
          <p:nvPr>
            <p:ph type="sldNum" sz="quarter" idx="5"/>
          </p:nvPr>
        </p:nvSpPr>
        <p:spPr>
          <a:noFill/>
        </p:spPr>
        <p:txBody>
          <a:bodyPr/>
          <a:lstStyle/>
          <a:p>
            <a:fld id="{A9E7F2C8-39CF-4114-B186-2B5A09E50D8B}" type="slidenum">
              <a:rPr lang="en-US" smtClean="0">
                <a:latin typeface="Arial" pitchFamily="34" charset="0"/>
              </a:rPr>
              <a:pPr/>
              <a:t>27</a:t>
            </a:fld>
            <a:endParaRPr lang="en-US" dirty="0" smtClean="0">
              <a:latin typeface="Arial" pitchFamily="34" charset="0"/>
            </a:endParaRPr>
          </a:p>
        </p:txBody>
      </p:sp>
      <p:sp>
        <p:nvSpPr>
          <p:cNvPr id="260099" name="Rectangle 2"/>
          <p:cNvSpPr>
            <a:spLocks noGrp="1" noRot="1" noChangeAspect="1" noChangeArrowheads="1" noTextEdit="1"/>
          </p:cNvSpPr>
          <p:nvPr>
            <p:ph type="sldImg"/>
          </p:nvPr>
        </p:nvSpPr>
        <p:spPr>
          <a:ln/>
        </p:spPr>
      </p:sp>
      <p:sp>
        <p:nvSpPr>
          <p:cNvPr id="260100" name="Rectangle 3"/>
          <p:cNvSpPr>
            <a:spLocks noGrp="1" noChangeArrowheads="1"/>
          </p:cNvSpPr>
          <p:nvPr>
            <p:ph type="body" idx="1"/>
          </p:nvPr>
        </p:nvSpPr>
        <p:spPr>
          <a:noFill/>
          <a:ln/>
        </p:spPr>
        <p:txBody>
          <a:bodyPr/>
          <a:lstStyle/>
          <a:p>
            <a:pPr eaLnBrk="1" hangingPunct="1"/>
            <a:endParaRPr lang="en-US" dirty="0" smtClean="0">
              <a:latin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be revised</a:t>
            </a:r>
            <a:r>
              <a:rPr lang="en-US" baseline="0" dirty="0" smtClean="0"/>
              <a:t> 3/31/10</a:t>
            </a:r>
            <a:endParaRPr lang="en-US" dirty="0"/>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be revised</a:t>
            </a:r>
            <a:r>
              <a:rPr lang="en-US" baseline="0" dirty="0" smtClean="0"/>
              <a:t> 3/31/10</a:t>
            </a:r>
            <a:endParaRPr lang="en-US" dirty="0"/>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0" name="Rectangle 7"/>
          <p:cNvSpPr>
            <a:spLocks noGrp="1" noChangeArrowheads="1"/>
          </p:cNvSpPr>
          <p:nvPr>
            <p:ph type="sldNum" sz="quarter" idx="5"/>
          </p:nvPr>
        </p:nvSpPr>
        <p:spPr>
          <a:noFill/>
        </p:spPr>
        <p:txBody>
          <a:bodyPr/>
          <a:lstStyle/>
          <a:p>
            <a:fld id="{C944694A-BD2C-4961-B3E2-A6A96FE0E948}" type="slidenum">
              <a:rPr lang="en-US" smtClean="0">
                <a:latin typeface="Arial" pitchFamily="34" charset="0"/>
              </a:rPr>
              <a:pPr/>
              <a:t>30</a:t>
            </a:fld>
            <a:endParaRPr lang="en-US" dirty="0" smtClean="0">
              <a:latin typeface="Arial" pitchFamily="34" charset="0"/>
            </a:endParaRPr>
          </a:p>
        </p:txBody>
      </p:sp>
      <p:sp>
        <p:nvSpPr>
          <p:cNvPr id="437251" name="Rectangle 2"/>
          <p:cNvSpPr>
            <a:spLocks noGrp="1" noRot="1" noChangeAspect="1" noChangeArrowheads="1" noTextEdit="1"/>
          </p:cNvSpPr>
          <p:nvPr>
            <p:ph type="sldImg"/>
          </p:nvPr>
        </p:nvSpPr>
        <p:spPr>
          <a:ln/>
        </p:spPr>
      </p:sp>
      <p:sp>
        <p:nvSpPr>
          <p:cNvPr id="437252" name="Rectangle 3"/>
          <p:cNvSpPr>
            <a:spLocks noGrp="1" noChangeArrowheads="1"/>
          </p:cNvSpPr>
          <p:nvPr>
            <p:ph type="body" idx="1"/>
          </p:nvPr>
        </p:nvSpPr>
        <p:spPr>
          <a:noFill/>
          <a:ln/>
        </p:spPr>
        <p:txBody>
          <a:bodyPr/>
          <a:lstStyle/>
          <a:p>
            <a:pPr eaLnBrk="1" hangingPunct="1"/>
            <a:endParaRPr lang="en-US" dirty="0" smtClean="0">
              <a:latin typeface="Arial"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31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be revised</a:t>
            </a:r>
            <a:r>
              <a:rPr lang="en-US" baseline="0" dirty="0" smtClean="0"/>
              <a:t> 3/31/10</a:t>
            </a:r>
            <a:endParaRPr lang="en-US" dirty="0"/>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32</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33</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34</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35</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0" name="Rectangle 7"/>
          <p:cNvSpPr>
            <a:spLocks noGrp="1" noChangeArrowheads="1"/>
          </p:cNvSpPr>
          <p:nvPr>
            <p:ph type="sldNum" sz="quarter" idx="5"/>
          </p:nvPr>
        </p:nvSpPr>
        <p:spPr>
          <a:noFill/>
        </p:spPr>
        <p:txBody>
          <a:bodyPr/>
          <a:lstStyle/>
          <a:p>
            <a:fld id="{C944694A-BD2C-4961-B3E2-A6A96FE0E948}" type="slidenum">
              <a:rPr lang="en-US" smtClean="0">
                <a:latin typeface="Arial" pitchFamily="34" charset="0"/>
              </a:rPr>
              <a:pPr/>
              <a:t>36</a:t>
            </a:fld>
            <a:endParaRPr lang="en-US" smtClean="0">
              <a:latin typeface="Arial" pitchFamily="34" charset="0"/>
            </a:endParaRPr>
          </a:p>
        </p:txBody>
      </p:sp>
      <p:sp>
        <p:nvSpPr>
          <p:cNvPr id="437251" name="Rectangle 2"/>
          <p:cNvSpPr>
            <a:spLocks noGrp="1" noRot="1" noChangeAspect="1" noChangeArrowheads="1" noTextEdit="1"/>
          </p:cNvSpPr>
          <p:nvPr>
            <p:ph type="sldImg"/>
          </p:nvPr>
        </p:nvSpPr>
        <p:spPr>
          <a:ln/>
        </p:spPr>
      </p:sp>
      <p:sp>
        <p:nvSpPr>
          <p:cNvPr id="437252" name="Rectangle 3"/>
          <p:cNvSpPr>
            <a:spLocks noGrp="1" noChangeArrowheads="1"/>
          </p:cNvSpPr>
          <p:nvPr>
            <p:ph type="body" idx="1"/>
          </p:nvPr>
        </p:nvSpPr>
        <p:spPr>
          <a:noFill/>
          <a:ln/>
        </p:spPr>
        <p:txBody>
          <a:bodyPr/>
          <a:lstStyle/>
          <a:p>
            <a:pPr eaLnBrk="1" hangingPunct="1"/>
            <a:endParaRPr lang="en-US" dirty="0" smtClean="0">
              <a:latin typeface="Arial"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following slides are used to support discussions during the ESP engagements. Other slides may be added as they are identified</a:t>
            </a:r>
            <a:r>
              <a:rPr lang="en-US" smtClean="0"/>
              <a:t>. </a:t>
            </a:r>
            <a:endParaRPr lang="en-US" dirty="0"/>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274" name="Rectangle 7"/>
          <p:cNvSpPr>
            <a:spLocks noGrp="1" noChangeArrowheads="1"/>
          </p:cNvSpPr>
          <p:nvPr>
            <p:ph type="sldNum" sz="quarter" idx="5"/>
          </p:nvPr>
        </p:nvSpPr>
        <p:spPr>
          <a:noFill/>
        </p:spPr>
        <p:txBody>
          <a:bodyPr/>
          <a:lstStyle/>
          <a:p>
            <a:fld id="{103A5AEF-711D-4C84-9821-3A3D0E327568}" type="slidenum">
              <a:rPr lang="en-US" smtClean="0">
                <a:latin typeface="Arial" pitchFamily="34" charset="0"/>
              </a:rPr>
              <a:pPr/>
              <a:t>38</a:t>
            </a:fld>
            <a:endParaRPr lang="en-US" dirty="0" smtClean="0">
              <a:latin typeface="Arial" pitchFamily="34" charset="0"/>
            </a:endParaRPr>
          </a:p>
        </p:txBody>
      </p:sp>
      <p:sp>
        <p:nvSpPr>
          <p:cNvPr id="438275" name="Rectangle 2"/>
          <p:cNvSpPr>
            <a:spLocks noGrp="1" noRot="1" noChangeAspect="1" noChangeArrowheads="1" noTextEdit="1"/>
          </p:cNvSpPr>
          <p:nvPr>
            <p:ph type="sldImg"/>
          </p:nvPr>
        </p:nvSpPr>
        <p:spPr>
          <a:ln/>
        </p:spPr>
      </p:sp>
      <p:sp>
        <p:nvSpPr>
          <p:cNvPr id="438276" name="Rectangle 3"/>
          <p:cNvSpPr>
            <a:spLocks noGrp="1" noChangeArrowheads="1"/>
          </p:cNvSpPr>
          <p:nvPr>
            <p:ph type="body" idx="1"/>
          </p:nvPr>
        </p:nvSpPr>
        <p:spPr>
          <a:noFill/>
          <a:ln/>
        </p:spPr>
        <p:txBody>
          <a:bodyPr/>
          <a:lstStyle/>
          <a:p>
            <a:pPr eaLnBrk="1" hangingPunct="1"/>
            <a:r>
              <a:rPr lang="en-US" dirty="0" smtClean="0">
                <a:latin typeface="Arial" pitchFamily="34" charset="0"/>
              </a:rPr>
              <a:t>This slides shows how business processes can be mapped to services. </a:t>
            </a:r>
          </a:p>
          <a:p>
            <a:pPr eaLnBrk="1" hangingPunct="1"/>
            <a:r>
              <a:rPr lang="en-US" dirty="0" smtClean="0">
                <a:latin typeface="Arial" pitchFamily="34" charset="0"/>
              </a:rPr>
              <a:t>It also shows different types of services that can exist – business services and infrastructure services. </a:t>
            </a:r>
          </a:p>
          <a:p>
            <a:pPr eaLnBrk="1" hangingPunct="1"/>
            <a:r>
              <a:rPr lang="en-US" dirty="0" smtClean="0">
                <a:latin typeface="Arial" pitchFamily="34" charset="0"/>
              </a:rPr>
              <a:t>Parts of business processes that are not common across more than one business processes may not always be exposed as services. </a:t>
            </a:r>
          </a:p>
          <a:p>
            <a:pPr eaLnBrk="1" hangingPunct="1"/>
            <a:r>
              <a:rPr lang="en-US" dirty="0" smtClean="0">
                <a:latin typeface="Arial" pitchFamily="34" charset="0"/>
              </a:rPr>
              <a:t>Services extracted from the business processes are generally business services. The functionality provided in such services is typically common across more than one critical business process. </a:t>
            </a:r>
          </a:p>
          <a:p>
            <a:pPr eaLnBrk="1" hangingPunct="1"/>
            <a:endParaRPr lang="en-US" dirty="0" smtClean="0">
              <a:latin typeface="Arial"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4008953" y="8913566"/>
            <a:ext cx="3066519" cy="468544"/>
          </a:xfrm>
          <a:prstGeom prst="rect">
            <a:avLst/>
          </a:prstGeom>
        </p:spPr>
        <p:txBody>
          <a:bodyPr lIns="88968" tIns="44484" rIns="88968" bIns="44484"/>
          <a:lstStyle/>
          <a:p>
            <a:pPr>
              <a:defRPr/>
            </a:pPr>
            <a:fld id="{D40143DC-7940-4F48-BA46-9D05CE7AE60D}" type="slidenum">
              <a:rPr lang="en-US" smtClean="0"/>
              <a:pPr>
                <a:defRPr/>
              </a:pPr>
              <a:t>39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be revised</a:t>
            </a:r>
            <a:r>
              <a:rPr lang="en-US" baseline="0" dirty="0" smtClean="0"/>
              <a:t> 3/31/10 DONE/djc</a:t>
            </a:r>
            <a:endParaRPr lang="en-US" dirty="0"/>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4</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Presentation (Full Color)</a:t>
            </a:r>
          </a:p>
          <a:p>
            <a:r>
              <a:rPr lang="en-US" dirty="0" smtClean="0"/>
              <a:t>Author, Date</a:t>
            </a:r>
            <a:endParaRPr lang="en-US" dirty="0"/>
          </a:p>
        </p:txBody>
      </p:sp>
      <p:sp>
        <p:nvSpPr>
          <p:cNvPr id="5" name="Date Placeholder 4"/>
          <p:cNvSpPr>
            <a:spLocks noGrp="1"/>
          </p:cNvSpPr>
          <p:nvPr>
            <p:ph type="dt" idx="11"/>
          </p:nvPr>
        </p:nvSpPr>
        <p:spPr/>
        <p:txBody>
          <a:bodyPr/>
          <a:lstStyle/>
          <a:p>
            <a:pPr>
              <a:defRPr/>
            </a:pPr>
            <a:fld id="{573DA2A3-D64E-46D6-929B-B97736D1915B}" type="datetime1">
              <a:rPr lang="en-US" smtClean="0"/>
              <a:pPr>
                <a:defRPr/>
              </a:pPr>
              <a:t>2/4/2013</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Presentation (Full Color)</a:t>
            </a:r>
          </a:p>
          <a:p>
            <a:r>
              <a:rPr lang="en-US" dirty="0" smtClean="0"/>
              <a:t>Author, Date</a:t>
            </a:r>
            <a:endParaRPr lang="en-US" dirty="0"/>
          </a:p>
        </p:txBody>
      </p:sp>
      <p:sp>
        <p:nvSpPr>
          <p:cNvPr id="5" name="Date Placeholder 4"/>
          <p:cNvSpPr>
            <a:spLocks noGrp="1"/>
          </p:cNvSpPr>
          <p:nvPr>
            <p:ph type="dt" idx="11"/>
          </p:nvPr>
        </p:nvSpPr>
        <p:spPr/>
        <p:txBody>
          <a:bodyPr/>
          <a:lstStyle/>
          <a:p>
            <a:pPr>
              <a:defRPr/>
            </a:pPr>
            <a:fld id="{573DA2A3-D64E-46D6-929B-B97736D1915B}" type="datetime1">
              <a:rPr lang="en-US" smtClean="0"/>
              <a:pPr>
                <a:defRPr/>
              </a:pPr>
              <a:t>2/4/2013</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Presentation (Full Color)</a:t>
            </a:r>
          </a:p>
          <a:p>
            <a:r>
              <a:rPr lang="en-US" dirty="0" smtClean="0"/>
              <a:t>Author, Date</a:t>
            </a:r>
            <a:endParaRPr lang="en-US" dirty="0"/>
          </a:p>
        </p:txBody>
      </p:sp>
      <p:sp>
        <p:nvSpPr>
          <p:cNvPr id="5" name="Date Placeholder 4"/>
          <p:cNvSpPr>
            <a:spLocks noGrp="1"/>
          </p:cNvSpPr>
          <p:nvPr>
            <p:ph type="dt" idx="11"/>
          </p:nvPr>
        </p:nvSpPr>
        <p:spPr/>
        <p:txBody>
          <a:bodyPr/>
          <a:lstStyle/>
          <a:p>
            <a:pPr>
              <a:defRPr/>
            </a:pPr>
            <a:fld id="{573DA2A3-D64E-46D6-929B-B97736D1915B}" type="datetime1">
              <a:rPr lang="en-US" smtClean="0"/>
              <a:pPr>
                <a:defRPr/>
              </a:pPr>
              <a:t>2/4/2013</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9F1C5A6E-29EB-4081-9869-1F0796917FDD}" type="slidenum">
              <a:rPr lang="en-US"/>
              <a:pPr/>
              <a:t>5</a:t>
            </a:fld>
            <a:endParaRPr lang="en-US" dirty="0"/>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00DC80F2-652B-4A25-B529-9CDC72434E29}" type="slidenum">
              <a:rPr lang="en-US" smtClean="0">
                <a:ea typeface="ＭＳ Ｐゴシック" charset="-128"/>
              </a:rPr>
              <a:pPr/>
              <a:t>7</a:t>
            </a:fld>
            <a:endParaRPr lang="en-US" dirty="0" smtClean="0">
              <a:ea typeface="ＭＳ Ｐゴシック" charset="-128"/>
            </a:endParaRPr>
          </a:p>
        </p:txBody>
      </p:sp>
      <p:sp>
        <p:nvSpPr>
          <p:cNvPr id="58371" name="Rectangle 2"/>
          <p:cNvSpPr>
            <a:spLocks noGrp="1" noRot="1" noChangeAspect="1" noChangeArrowheads="1" noTextEdit="1"/>
          </p:cNvSpPr>
          <p:nvPr>
            <p:ph type="sldImg"/>
          </p:nvPr>
        </p:nvSpPr>
        <p:spPr>
          <a:xfrm>
            <a:off x="1208088" y="709613"/>
            <a:ext cx="4672012" cy="3503612"/>
          </a:xfrm>
          <a:ln/>
        </p:spPr>
      </p:sp>
      <p:sp>
        <p:nvSpPr>
          <p:cNvPr id="58372" name="Rectangle 3"/>
          <p:cNvSpPr>
            <a:spLocks noGrp="1" noChangeArrowheads="1"/>
          </p:cNvSpPr>
          <p:nvPr>
            <p:ph type="body" idx="1"/>
          </p:nvPr>
        </p:nvSpPr>
        <p:spPr>
          <a:xfrm>
            <a:off x="941461" y="4452920"/>
            <a:ext cx="5194156" cy="4224843"/>
          </a:xfrm>
          <a:noFill/>
          <a:ln/>
        </p:spPr>
        <p:txBody>
          <a:bodyPr/>
          <a:lstStyle/>
          <a:p>
            <a:pPr eaLnBrk="1" hangingPunct="1"/>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2C2F016E-151C-4C34-B95D-541175AAD488}" type="slidenum">
              <a:rPr lang="en-US" smtClean="0">
                <a:ea typeface="ＭＳ Ｐゴシック" charset="-128"/>
              </a:rPr>
              <a:pPr/>
              <a:t>8</a:t>
            </a:fld>
            <a:endParaRPr lang="en-US" dirty="0" smtClean="0">
              <a:ea typeface="ＭＳ Ｐゴシック" charset="-128"/>
            </a:endParaRPr>
          </a:p>
        </p:txBody>
      </p:sp>
      <p:sp>
        <p:nvSpPr>
          <p:cNvPr id="59395" name="Rectangle 2"/>
          <p:cNvSpPr>
            <a:spLocks noGrp="1" noRot="1" noChangeAspect="1" noChangeArrowheads="1" noTextEdit="1"/>
          </p:cNvSpPr>
          <p:nvPr>
            <p:ph type="sldImg"/>
          </p:nvPr>
        </p:nvSpPr>
        <p:spPr>
          <a:xfrm>
            <a:off x="1206500" y="709613"/>
            <a:ext cx="4673600" cy="3505200"/>
          </a:xfrm>
          <a:ln/>
        </p:spPr>
      </p:sp>
      <p:sp>
        <p:nvSpPr>
          <p:cNvPr id="59396" name="Rectangle 3"/>
          <p:cNvSpPr>
            <a:spLocks noGrp="1" noChangeArrowheads="1"/>
          </p:cNvSpPr>
          <p:nvPr>
            <p:ph type="body" idx="1"/>
          </p:nvPr>
        </p:nvSpPr>
        <p:spPr>
          <a:xfrm>
            <a:off x="941461" y="4452920"/>
            <a:ext cx="5194156" cy="4224843"/>
          </a:xfrm>
          <a:noFill/>
          <a:ln/>
        </p:spPr>
        <p:txBody>
          <a:bodyPr/>
          <a:lstStyle/>
          <a:p>
            <a:pPr lvl="0"/>
            <a:r>
              <a:rPr lang="en-US" i="1" dirty="0" smtClean="0"/>
              <a:t>Stakeholder information is captured in the </a:t>
            </a:r>
            <a:r>
              <a:rPr lang="en-US" b="1" i="1" dirty="0" smtClean="0"/>
              <a:t>Stakeholder  List</a:t>
            </a:r>
            <a:endParaRPr lang="en-US" i="1" dirty="0" smtClean="0"/>
          </a:p>
          <a:p>
            <a:pPr lvl="0"/>
            <a:endParaRPr lang="en-US" i="1" dirty="0" smtClean="0"/>
          </a:p>
          <a:p>
            <a:pPr lvl="0"/>
            <a:r>
              <a:rPr lang="en-US" i="1" dirty="0" smtClean="0"/>
              <a:t>General migration issues are captured in the </a:t>
            </a:r>
            <a:r>
              <a:rPr lang="en-US" b="1" i="1" dirty="0" smtClean="0"/>
              <a:t>Migration Issues List</a:t>
            </a:r>
          </a:p>
          <a:p>
            <a:pPr lvl="0"/>
            <a:endParaRPr lang="en-US" b="1" i="1" dirty="0" smtClean="0"/>
          </a:p>
          <a:p>
            <a:pPr defTabSz="922995">
              <a:defRPr/>
            </a:pPr>
            <a:r>
              <a:rPr lang="en-US" i="1" dirty="0" smtClean="0"/>
              <a:t>Candidate services and their characteristics are captured in the </a:t>
            </a:r>
            <a:r>
              <a:rPr lang="en-US" b="1" i="1" dirty="0" smtClean="0"/>
              <a:t>Enterprise Service Table</a:t>
            </a:r>
            <a:endParaRPr lang="en-US" i="1" dirty="0" smtClean="0"/>
          </a:p>
          <a:p>
            <a:pPr lvl="0"/>
            <a:endParaRPr lang="en-US" i="1" dirty="0" smtClean="0"/>
          </a:p>
          <a:p>
            <a:pPr lvl="0"/>
            <a:r>
              <a:rPr lang="en-US" i="1" dirty="0" smtClean="0"/>
              <a:t>Mapping between key to-be business processes and candidate services is captured in the </a:t>
            </a:r>
            <a:r>
              <a:rPr lang="en-US" b="1" i="1" dirty="0" smtClean="0"/>
              <a:t>Business Process-Service Mapping Table</a:t>
            </a:r>
            <a:endParaRPr lang="en-US" i="1" dirty="0" smtClean="0"/>
          </a:p>
          <a:p>
            <a:pPr lvl="0"/>
            <a:endParaRPr lang="en-US" i="1" dirty="0" smtClean="0"/>
          </a:p>
          <a:p>
            <a:pPr lvl="0"/>
            <a:r>
              <a:rPr lang="en-US" i="1" dirty="0" smtClean="0"/>
              <a:t>Risks and issues specific to the legacy system components targeted for migration are captured in the </a:t>
            </a:r>
            <a:r>
              <a:rPr lang="en-US" b="1" i="1" dirty="0" smtClean="0"/>
              <a:t>Component Table</a:t>
            </a:r>
            <a:endParaRPr lang="en-US" i="1" dirty="0" smtClean="0"/>
          </a:p>
          <a:p>
            <a:pPr eaLnBrk="1" hangingPunct="1"/>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40143DC-7940-4F48-BA46-9D05CE7AE60D}" type="slidenum">
              <a:rPr lang="en-US" smtClean="0"/>
              <a:pPr>
                <a:defRPr/>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solidFill>
          <a:srgbClr val="3C4F82"/>
        </a:solid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auto">
          <a:xfrm>
            <a:off x="0" y="6151563"/>
            <a:ext cx="9144000" cy="706437"/>
          </a:xfrm>
          <a:prstGeom prst="rect">
            <a:avLst/>
          </a:prstGeom>
          <a:solidFill>
            <a:srgbClr val="000000"/>
          </a:solidFill>
          <a:ln w="9525">
            <a:noFill/>
            <a:miter lim="800000"/>
            <a:headEnd/>
            <a:tailEnd/>
          </a:ln>
          <a:effectLst/>
        </p:spPr>
        <p:txBody>
          <a:bodyPr lIns="0" tIns="0" rIns="0" bIns="0" anchor="ctr">
            <a:spAutoFit/>
          </a:bodyPr>
          <a:lstStyle/>
          <a:p>
            <a:pPr>
              <a:defRPr/>
            </a:pPr>
            <a:endParaRPr lang="en-US" dirty="0">
              <a:latin typeface="Arial" charset="0"/>
            </a:endParaRPr>
          </a:p>
        </p:txBody>
      </p:sp>
      <p:pic>
        <p:nvPicPr>
          <p:cNvPr id="5" name="Picture 10" descr="SEI_CMU_1Line_White"/>
          <p:cNvPicPr>
            <a:picLocks noChangeAspect="1" noChangeArrowheads="1"/>
          </p:cNvPicPr>
          <p:nvPr/>
        </p:nvPicPr>
        <p:blipFill>
          <a:blip r:embed="rId2" cstate="print"/>
          <a:srcRect/>
          <a:stretch>
            <a:fillRect/>
          </a:stretch>
        </p:blipFill>
        <p:spPr bwMode="auto">
          <a:xfrm>
            <a:off x="228600" y="6321425"/>
            <a:ext cx="5657850" cy="350838"/>
          </a:xfrm>
          <a:prstGeom prst="rect">
            <a:avLst/>
          </a:prstGeom>
          <a:noFill/>
          <a:ln w="9525">
            <a:noFill/>
            <a:miter lim="800000"/>
            <a:headEnd/>
            <a:tailEnd/>
          </a:ln>
        </p:spPr>
      </p:pic>
      <p:grpSp>
        <p:nvGrpSpPr>
          <p:cNvPr id="7" name="Group 8"/>
          <p:cNvGrpSpPr>
            <a:grpSpLocks/>
          </p:cNvGrpSpPr>
          <p:nvPr/>
        </p:nvGrpSpPr>
        <p:grpSpPr bwMode="auto">
          <a:xfrm>
            <a:off x="26988" y="23813"/>
            <a:ext cx="4059237" cy="6094412"/>
            <a:chOff x="17" y="15"/>
            <a:chExt cx="2728" cy="3839"/>
          </a:xfrm>
        </p:grpSpPr>
        <p:sp>
          <p:nvSpPr>
            <p:cNvPr id="8" name="Freeform 9"/>
            <p:cNvSpPr>
              <a:spLocks/>
            </p:cNvSpPr>
            <p:nvPr userDrawn="1"/>
          </p:nvSpPr>
          <p:spPr bwMode="auto">
            <a:xfrm>
              <a:off x="17" y="2179"/>
              <a:ext cx="1004" cy="98"/>
            </a:xfrm>
            <a:custGeom>
              <a:avLst/>
              <a:gdLst/>
              <a:ahLst/>
              <a:cxnLst>
                <a:cxn ang="0">
                  <a:pos x="1004" y="0"/>
                </a:cxn>
                <a:cxn ang="0">
                  <a:pos x="0" y="0"/>
                </a:cxn>
                <a:cxn ang="0">
                  <a:pos x="0" y="98"/>
                </a:cxn>
                <a:cxn ang="0">
                  <a:pos x="906" y="98"/>
                </a:cxn>
                <a:cxn ang="0">
                  <a:pos x="1004" y="0"/>
                </a:cxn>
              </a:cxnLst>
              <a:rect l="0" t="0" r="r" b="b"/>
              <a:pathLst>
                <a:path w="1004" h="98">
                  <a:moveTo>
                    <a:pt x="1004" y="0"/>
                  </a:moveTo>
                  <a:lnTo>
                    <a:pt x="0" y="0"/>
                  </a:lnTo>
                  <a:lnTo>
                    <a:pt x="0" y="98"/>
                  </a:lnTo>
                  <a:lnTo>
                    <a:pt x="906" y="98"/>
                  </a:lnTo>
                  <a:lnTo>
                    <a:pt x="1004" y="0"/>
                  </a:lnTo>
                  <a:close/>
                </a:path>
              </a:pathLst>
            </a:custGeom>
            <a:solidFill>
              <a:srgbClr val="506697"/>
            </a:solidFill>
            <a:ln w="14351">
              <a:noFill/>
              <a:prstDash val="solid"/>
              <a:round/>
              <a:headEnd/>
              <a:tailEnd/>
            </a:ln>
          </p:spPr>
          <p:txBody>
            <a:bodyPr/>
            <a:lstStyle/>
            <a:p>
              <a:pPr>
                <a:defRPr/>
              </a:pPr>
              <a:endParaRPr lang="en-US" dirty="0">
                <a:latin typeface="Arial" charset="0"/>
              </a:endParaRPr>
            </a:p>
          </p:txBody>
        </p:sp>
        <p:sp>
          <p:nvSpPr>
            <p:cNvPr id="9" name="Freeform 10"/>
            <p:cNvSpPr>
              <a:spLocks/>
            </p:cNvSpPr>
            <p:nvPr userDrawn="1"/>
          </p:nvSpPr>
          <p:spPr bwMode="auto">
            <a:xfrm>
              <a:off x="17" y="1011"/>
              <a:ext cx="409" cy="98"/>
            </a:xfrm>
            <a:custGeom>
              <a:avLst/>
              <a:gdLst/>
              <a:ahLst/>
              <a:cxnLst>
                <a:cxn ang="0">
                  <a:pos x="311" y="0"/>
                </a:cxn>
                <a:cxn ang="0">
                  <a:pos x="0" y="0"/>
                </a:cxn>
                <a:cxn ang="0">
                  <a:pos x="0" y="98"/>
                </a:cxn>
                <a:cxn ang="0">
                  <a:pos x="409" y="98"/>
                </a:cxn>
                <a:cxn ang="0">
                  <a:pos x="311" y="0"/>
                </a:cxn>
              </a:cxnLst>
              <a:rect l="0" t="0" r="r" b="b"/>
              <a:pathLst>
                <a:path w="409" h="98">
                  <a:moveTo>
                    <a:pt x="311" y="0"/>
                  </a:moveTo>
                  <a:lnTo>
                    <a:pt x="0" y="0"/>
                  </a:lnTo>
                  <a:lnTo>
                    <a:pt x="0" y="98"/>
                  </a:lnTo>
                  <a:lnTo>
                    <a:pt x="409" y="98"/>
                  </a:lnTo>
                  <a:lnTo>
                    <a:pt x="311" y="0"/>
                  </a:lnTo>
                  <a:close/>
                </a:path>
              </a:pathLst>
            </a:custGeom>
            <a:solidFill>
              <a:srgbClr val="506697"/>
            </a:solidFill>
            <a:ln w="14351">
              <a:noFill/>
              <a:prstDash val="solid"/>
              <a:round/>
              <a:headEnd/>
              <a:tailEnd/>
            </a:ln>
          </p:spPr>
          <p:txBody>
            <a:bodyPr/>
            <a:lstStyle/>
            <a:p>
              <a:pPr>
                <a:defRPr/>
              </a:pPr>
              <a:endParaRPr lang="en-US" dirty="0">
                <a:latin typeface="Arial" charset="0"/>
              </a:endParaRPr>
            </a:p>
          </p:txBody>
        </p:sp>
        <p:sp>
          <p:nvSpPr>
            <p:cNvPr id="10" name="Freeform 11"/>
            <p:cNvSpPr>
              <a:spLocks/>
            </p:cNvSpPr>
            <p:nvPr userDrawn="1"/>
          </p:nvSpPr>
          <p:spPr bwMode="auto">
            <a:xfrm>
              <a:off x="17" y="2775"/>
              <a:ext cx="418" cy="107"/>
            </a:xfrm>
            <a:custGeom>
              <a:avLst/>
              <a:gdLst/>
              <a:ahLst/>
              <a:cxnLst>
                <a:cxn ang="0">
                  <a:pos x="418" y="0"/>
                </a:cxn>
                <a:cxn ang="0">
                  <a:pos x="0" y="0"/>
                </a:cxn>
                <a:cxn ang="0">
                  <a:pos x="0" y="107"/>
                </a:cxn>
                <a:cxn ang="0">
                  <a:pos x="311" y="107"/>
                </a:cxn>
                <a:cxn ang="0">
                  <a:pos x="418" y="0"/>
                </a:cxn>
              </a:cxnLst>
              <a:rect l="0" t="0" r="r" b="b"/>
              <a:pathLst>
                <a:path w="418" h="107">
                  <a:moveTo>
                    <a:pt x="418" y="0"/>
                  </a:moveTo>
                  <a:lnTo>
                    <a:pt x="0" y="0"/>
                  </a:lnTo>
                  <a:lnTo>
                    <a:pt x="0" y="107"/>
                  </a:lnTo>
                  <a:lnTo>
                    <a:pt x="311" y="107"/>
                  </a:lnTo>
                  <a:lnTo>
                    <a:pt x="418" y="0"/>
                  </a:lnTo>
                  <a:close/>
                </a:path>
              </a:pathLst>
            </a:custGeom>
            <a:solidFill>
              <a:srgbClr val="506697"/>
            </a:solidFill>
            <a:ln w="14351">
              <a:noFill/>
              <a:prstDash val="solid"/>
              <a:round/>
              <a:headEnd/>
              <a:tailEnd/>
            </a:ln>
          </p:spPr>
          <p:txBody>
            <a:bodyPr/>
            <a:lstStyle/>
            <a:p>
              <a:pPr>
                <a:defRPr/>
              </a:pPr>
              <a:endParaRPr lang="en-US" dirty="0">
                <a:latin typeface="Arial" charset="0"/>
              </a:endParaRPr>
            </a:p>
          </p:txBody>
        </p:sp>
        <p:sp>
          <p:nvSpPr>
            <p:cNvPr id="11" name="Freeform 12"/>
            <p:cNvSpPr>
              <a:spLocks/>
            </p:cNvSpPr>
            <p:nvPr userDrawn="1"/>
          </p:nvSpPr>
          <p:spPr bwMode="auto">
            <a:xfrm>
              <a:off x="17" y="1591"/>
              <a:ext cx="1004" cy="98"/>
            </a:xfrm>
            <a:custGeom>
              <a:avLst/>
              <a:gdLst/>
              <a:ahLst/>
              <a:cxnLst>
                <a:cxn ang="0">
                  <a:pos x="906" y="0"/>
                </a:cxn>
                <a:cxn ang="0">
                  <a:pos x="0" y="0"/>
                </a:cxn>
                <a:cxn ang="0">
                  <a:pos x="0" y="98"/>
                </a:cxn>
                <a:cxn ang="0">
                  <a:pos x="1004" y="98"/>
                </a:cxn>
                <a:cxn ang="0">
                  <a:pos x="906" y="0"/>
                </a:cxn>
              </a:cxnLst>
              <a:rect l="0" t="0" r="r" b="b"/>
              <a:pathLst>
                <a:path w="1004" h="98">
                  <a:moveTo>
                    <a:pt x="906" y="0"/>
                  </a:moveTo>
                  <a:lnTo>
                    <a:pt x="0" y="0"/>
                  </a:lnTo>
                  <a:lnTo>
                    <a:pt x="0" y="98"/>
                  </a:lnTo>
                  <a:lnTo>
                    <a:pt x="1004" y="98"/>
                  </a:lnTo>
                  <a:lnTo>
                    <a:pt x="906" y="0"/>
                  </a:lnTo>
                  <a:close/>
                </a:path>
              </a:pathLst>
            </a:custGeom>
            <a:solidFill>
              <a:srgbClr val="506697"/>
            </a:solidFill>
            <a:ln w="14351">
              <a:noFill/>
              <a:prstDash val="solid"/>
              <a:round/>
              <a:headEnd/>
              <a:tailEnd/>
            </a:ln>
          </p:spPr>
          <p:txBody>
            <a:bodyPr/>
            <a:lstStyle/>
            <a:p>
              <a:pPr>
                <a:defRPr/>
              </a:pPr>
              <a:endParaRPr lang="en-US" dirty="0">
                <a:latin typeface="Arial" charset="0"/>
              </a:endParaRPr>
            </a:p>
          </p:txBody>
        </p:sp>
        <p:sp>
          <p:nvSpPr>
            <p:cNvPr id="12" name="Freeform 13"/>
            <p:cNvSpPr>
              <a:spLocks/>
            </p:cNvSpPr>
            <p:nvPr userDrawn="1"/>
          </p:nvSpPr>
          <p:spPr bwMode="auto">
            <a:xfrm>
              <a:off x="17" y="1216"/>
              <a:ext cx="2266" cy="285"/>
            </a:xfrm>
            <a:custGeom>
              <a:avLst/>
              <a:gdLst/>
              <a:ahLst/>
              <a:cxnLst>
                <a:cxn ang="0">
                  <a:pos x="0" y="285"/>
                </a:cxn>
                <a:cxn ang="0">
                  <a:pos x="2266" y="285"/>
                </a:cxn>
                <a:cxn ang="0">
                  <a:pos x="1982" y="0"/>
                </a:cxn>
                <a:cxn ang="0">
                  <a:pos x="0" y="0"/>
                </a:cxn>
                <a:cxn ang="0">
                  <a:pos x="0" y="285"/>
                </a:cxn>
              </a:cxnLst>
              <a:rect l="0" t="0" r="r" b="b"/>
              <a:pathLst>
                <a:path w="2266" h="285">
                  <a:moveTo>
                    <a:pt x="0" y="285"/>
                  </a:moveTo>
                  <a:lnTo>
                    <a:pt x="2266" y="285"/>
                  </a:lnTo>
                  <a:lnTo>
                    <a:pt x="1982" y="0"/>
                  </a:lnTo>
                  <a:lnTo>
                    <a:pt x="0" y="0"/>
                  </a:lnTo>
                  <a:lnTo>
                    <a:pt x="0" y="285"/>
                  </a:lnTo>
                  <a:close/>
                </a:path>
              </a:pathLst>
            </a:custGeom>
            <a:solidFill>
              <a:srgbClr val="506697"/>
            </a:solidFill>
            <a:ln w="14351">
              <a:noFill/>
              <a:prstDash val="solid"/>
              <a:round/>
              <a:headEnd/>
              <a:tailEnd/>
            </a:ln>
          </p:spPr>
          <p:txBody>
            <a:bodyPr/>
            <a:lstStyle/>
            <a:p>
              <a:pPr>
                <a:defRPr/>
              </a:pPr>
              <a:endParaRPr lang="en-US" dirty="0">
                <a:latin typeface="Arial" charset="0"/>
              </a:endParaRPr>
            </a:p>
          </p:txBody>
        </p:sp>
        <p:sp>
          <p:nvSpPr>
            <p:cNvPr id="13" name="Freeform 14"/>
            <p:cNvSpPr>
              <a:spLocks/>
            </p:cNvSpPr>
            <p:nvPr userDrawn="1"/>
          </p:nvSpPr>
          <p:spPr bwMode="auto">
            <a:xfrm>
              <a:off x="17" y="2383"/>
              <a:ext cx="2275" cy="285"/>
            </a:xfrm>
            <a:custGeom>
              <a:avLst/>
              <a:gdLst/>
              <a:ahLst/>
              <a:cxnLst>
                <a:cxn ang="0">
                  <a:pos x="0" y="285"/>
                </a:cxn>
                <a:cxn ang="0">
                  <a:pos x="1991" y="285"/>
                </a:cxn>
                <a:cxn ang="0">
                  <a:pos x="2275" y="0"/>
                </a:cxn>
                <a:cxn ang="0">
                  <a:pos x="0" y="0"/>
                </a:cxn>
                <a:cxn ang="0">
                  <a:pos x="0" y="285"/>
                </a:cxn>
              </a:cxnLst>
              <a:rect l="0" t="0" r="r" b="b"/>
              <a:pathLst>
                <a:path w="2275" h="285">
                  <a:moveTo>
                    <a:pt x="0" y="285"/>
                  </a:moveTo>
                  <a:lnTo>
                    <a:pt x="1991" y="285"/>
                  </a:lnTo>
                  <a:lnTo>
                    <a:pt x="2275" y="0"/>
                  </a:lnTo>
                  <a:lnTo>
                    <a:pt x="0" y="0"/>
                  </a:lnTo>
                  <a:lnTo>
                    <a:pt x="0" y="285"/>
                  </a:lnTo>
                  <a:close/>
                </a:path>
              </a:pathLst>
            </a:custGeom>
            <a:solidFill>
              <a:srgbClr val="506697"/>
            </a:solidFill>
            <a:ln w="14351">
              <a:noFill/>
              <a:prstDash val="solid"/>
              <a:round/>
              <a:headEnd/>
              <a:tailEnd/>
            </a:ln>
          </p:spPr>
          <p:txBody>
            <a:bodyPr/>
            <a:lstStyle/>
            <a:p>
              <a:pPr>
                <a:defRPr/>
              </a:pPr>
              <a:endParaRPr lang="en-US" dirty="0">
                <a:latin typeface="Arial" charset="0"/>
              </a:endParaRPr>
            </a:p>
          </p:txBody>
        </p:sp>
        <p:sp>
          <p:nvSpPr>
            <p:cNvPr id="14" name="Freeform 15"/>
            <p:cNvSpPr>
              <a:spLocks/>
            </p:cNvSpPr>
            <p:nvPr userDrawn="1"/>
          </p:nvSpPr>
          <p:spPr bwMode="auto">
            <a:xfrm>
              <a:off x="17" y="1796"/>
              <a:ext cx="2728" cy="285"/>
            </a:xfrm>
            <a:custGeom>
              <a:avLst/>
              <a:gdLst/>
              <a:ahLst/>
              <a:cxnLst>
                <a:cxn ang="0">
                  <a:pos x="2586" y="0"/>
                </a:cxn>
                <a:cxn ang="0">
                  <a:pos x="0" y="0"/>
                </a:cxn>
                <a:cxn ang="0">
                  <a:pos x="0" y="285"/>
                </a:cxn>
                <a:cxn ang="0">
                  <a:pos x="2586" y="285"/>
                </a:cxn>
                <a:cxn ang="0">
                  <a:pos x="2728" y="142"/>
                </a:cxn>
                <a:cxn ang="0">
                  <a:pos x="2586" y="0"/>
                </a:cxn>
              </a:cxnLst>
              <a:rect l="0" t="0" r="r" b="b"/>
              <a:pathLst>
                <a:path w="2728" h="285">
                  <a:moveTo>
                    <a:pt x="2586" y="0"/>
                  </a:moveTo>
                  <a:lnTo>
                    <a:pt x="0" y="0"/>
                  </a:lnTo>
                  <a:lnTo>
                    <a:pt x="0" y="285"/>
                  </a:lnTo>
                  <a:lnTo>
                    <a:pt x="2586" y="285"/>
                  </a:lnTo>
                  <a:lnTo>
                    <a:pt x="2728" y="142"/>
                  </a:lnTo>
                  <a:lnTo>
                    <a:pt x="2586" y="0"/>
                  </a:lnTo>
                  <a:close/>
                </a:path>
              </a:pathLst>
            </a:custGeom>
            <a:solidFill>
              <a:srgbClr val="506697"/>
            </a:solidFill>
            <a:ln w="14351">
              <a:noFill/>
              <a:prstDash val="solid"/>
              <a:round/>
              <a:headEnd/>
              <a:tailEnd/>
            </a:ln>
          </p:spPr>
          <p:txBody>
            <a:bodyPr/>
            <a:lstStyle/>
            <a:p>
              <a:pPr>
                <a:defRPr/>
              </a:pPr>
              <a:endParaRPr lang="en-US" dirty="0">
                <a:latin typeface="Arial" charset="0"/>
              </a:endParaRPr>
            </a:p>
          </p:txBody>
        </p:sp>
        <p:sp>
          <p:nvSpPr>
            <p:cNvPr id="15" name="Freeform 16"/>
            <p:cNvSpPr>
              <a:spLocks/>
            </p:cNvSpPr>
            <p:nvPr userDrawn="1"/>
          </p:nvSpPr>
          <p:spPr bwMode="auto">
            <a:xfrm>
              <a:off x="17" y="2979"/>
              <a:ext cx="1671" cy="285"/>
            </a:xfrm>
            <a:custGeom>
              <a:avLst/>
              <a:gdLst/>
              <a:ahLst/>
              <a:cxnLst>
                <a:cxn ang="0">
                  <a:pos x="0" y="285"/>
                </a:cxn>
                <a:cxn ang="0">
                  <a:pos x="1386" y="285"/>
                </a:cxn>
                <a:cxn ang="0">
                  <a:pos x="1671" y="0"/>
                </a:cxn>
                <a:cxn ang="0">
                  <a:pos x="0" y="0"/>
                </a:cxn>
                <a:cxn ang="0">
                  <a:pos x="0" y="285"/>
                </a:cxn>
              </a:cxnLst>
              <a:rect l="0" t="0" r="r" b="b"/>
              <a:pathLst>
                <a:path w="1671" h="285">
                  <a:moveTo>
                    <a:pt x="0" y="285"/>
                  </a:moveTo>
                  <a:lnTo>
                    <a:pt x="1386" y="285"/>
                  </a:lnTo>
                  <a:lnTo>
                    <a:pt x="1671" y="0"/>
                  </a:lnTo>
                  <a:lnTo>
                    <a:pt x="0" y="0"/>
                  </a:lnTo>
                  <a:lnTo>
                    <a:pt x="0" y="285"/>
                  </a:lnTo>
                  <a:close/>
                </a:path>
              </a:pathLst>
            </a:custGeom>
            <a:solidFill>
              <a:srgbClr val="506697"/>
            </a:solidFill>
            <a:ln w="14351">
              <a:noFill/>
              <a:prstDash val="solid"/>
              <a:round/>
              <a:headEnd/>
              <a:tailEnd/>
            </a:ln>
          </p:spPr>
          <p:txBody>
            <a:bodyPr/>
            <a:lstStyle/>
            <a:p>
              <a:pPr>
                <a:defRPr/>
              </a:pPr>
              <a:endParaRPr lang="en-US" dirty="0">
                <a:latin typeface="Arial" charset="0"/>
              </a:endParaRPr>
            </a:p>
          </p:txBody>
        </p:sp>
        <p:sp>
          <p:nvSpPr>
            <p:cNvPr id="16" name="Freeform 17"/>
            <p:cNvSpPr>
              <a:spLocks/>
            </p:cNvSpPr>
            <p:nvPr userDrawn="1"/>
          </p:nvSpPr>
          <p:spPr bwMode="auto">
            <a:xfrm>
              <a:off x="17" y="3570"/>
              <a:ext cx="1066" cy="284"/>
            </a:xfrm>
            <a:custGeom>
              <a:avLst/>
              <a:gdLst/>
              <a:ahLst/>
              <a:cxnLst>
                <a:cxn ang="0">
                  <a:pos x="0" y="284"/>
                </a:cxn>
                <a:cxn ang="0">
                  <a:pos x="782" y="284"/>
                </a:cxn>
                <a:cxn ang="0">
                  <a:pos x="1066" y="0"/>
                </a:cxn>
                <a:cxn ang="0">
                  <a:pos x="0" y="0"/>
                </a:cxn>
                <a:cxn ang="0">
                  <a:pos x="0" y="284"/>
                </a:cxn>
              </a:cxnLst>
              <a:rect l="0" t="0" r="r" b="b"/>
              <a:pathLst>
                <a:path w="1066" h="284">
                  <a:moveTo>
                    <a:pt x="0" y="284"/>
                  </a:moveTo>
                  <a:lnTo>
                    <a:pt x="782" y="284"/>
                  </a:lnTo>
                  <a:lnTo>
                    <a:pt x="1066" y="0"/>
                  </a:lnTo>
                  <a:lnTo>
                    <a:pt x="0" y="0"/>
                  </a:lnTo>
                  <a:lnTo>
                    <a:pt x="0" y="284"/>
                  </a:lnTo>
                  <a:close/>
                </a:path>
              </a:pathLst>
            </a:custGeom>
            <a:solidFill>
              <a:srgbClr val="506697"/>
            </a:solidFill>
            <a:ln w="14351">
              <a:noFill/>
              <a:prstDash val="solid"/>
              <a:round/>
              <a:headEnd/>
              <a:tailEnd/>
            </a:ln>
          </p:spPr>
          <p:txBody>
            <a:bodyPr/>
            <a:lstStyle/>
            <a:p>
              <a:pPr>
                <a:defRPr/>
              </a:pPr>
              <a:endParaRPr lang="en-US" dirty="0">
                <a:latin typeface="Arial" charset="0"/>
              </a:endParaRPr>
            </a:p>
          </p:txBody>
        </p:sp>
        <p:sp>
          <p:nvSpPr>
            <p:cNvPr id="17" name="Freeform 18"/>
            <p:cNvSpPr>
              <a:spLocks/>
            </p:cNvSpPr>
            <p:nvPr userDrawn="1"/>
          </p:nvSpPr>
          <p:spPr bwMode="auto">
            <a:xfrm>
              <a:off x="17" y="15"/>
              <a:ext cx="1084" cy="285"/>
            </a:xfrm>
            <a:custGeom>
              <a:avLst/>
              <a:gdLst/>
              <a:ahLst/>
              <a:cxnLst>
                <a:cxn ang="0">
                  <a:pos x="0" y="285"/>
                </a:cxn>
                <a:cxn ang="0">
                  <a:pos x="1084" y="285"/>
                </a:cxn>
                <a:cxn ang="0">
                  <a:pos x="800" y="0"/>
                </a:cxn>
                <a:cxn ang="0">
                  <a:pos x="0" y="0"/>
                </a:cxn>
                <a:cxn ang="0">
                  <a:pos x="0" y="285"/>
                </a:cxn>
              </a:cxnLst>
              <a:rect l="0" t="0" r="r" b="b"/>
              <a:pathLst>
                <a:path w="1084" h="285">
                  <a:moveTo>
                    <a:pt x="0" y="285"/>
                  </a:moveTo>
                  <a:lnTo>
                    <a:pt x="1084" y="285"/>
                  </a:lnTo>
                  <a:lnTo>
                    <a:pt x="800" y="0"/>
                  </a:lnTo>
                  <a:lnTo>
                    <a:pt x="0" y="0"/>
                  </a:lnTo>
                  <a:lnTo>
                    <a:pt x="0" y="285"/>
                  </a:lnTo>
                  <a:close/>
                </a:path>
              </a:pathLst>
            </a:custGeom>
            <a:solidFill>
              <a:srgbClr val="506697"/>
            </a:solidFill>
            <a:ln w="14351">
              <a:noFill/>
              <a:prstDash val="solid"/>
              <a:round/>
              <a:headEnd/>
              <a:tailEnd/>
            </a:ln>
          </p:spPr>
          <p:txBody>
            <a:bodyPr/>
            <a:lstStyle/>
            <a:p>
              <a:pPr>
                <a:defRPr/>
              </a:pPr>
              <a:endParaRPr lang="en-US" dirty="0">
                <a:latin typeface="Arial" charset="0"/>
              </a:endParaRPr>
            </a:p>
          </p:txBody>
        </p:sp>
        <p:sp>
          <p:nvSpPr>
            <p:cNvPr id="18" name="Freeform 19"/>
            <p:cNvSpPr>
              <a:spLocks/>
            </p:cNvSpPr>
            <p:nvPr userDrawn="1"/>
          </p:nvSpPr>
          <p:spPr bwMode="auto">
            <a:xfrm>
              <a:off x="17" y="611"/>
              <a:ext cx="1680" cy="285"/>
            </a:xfrm>
            <a:custGeom>
              <a:avLst/>
              <a:gdLst/>
              <a:ahLst/>
              <a:cxnLst>
                <a:cxn ang="0">
                  <a:pos x="0" y="285"/>
                </a:cxn>
                <a:cxn ang="0">
                  <a:pos x="1680" y="285"/>
                </a:cxn>
                <a:cxn ang="0">
                  <a:pos x="1395" y="0"/>
                </a:cxn>
                <a:cxn ang="0">
                  <a:pos x="0" y="0"/>
                </a:cxn>
                <a:cxn ang="0">
                  <a:pos x="0" y="285"/>
                </a:cxn>
              </a:cxnLst>
              <a:rect l="0" t="0" r="r" b="b"/>
              <a:pathLst>
                <a:path w="1680" h="285">
                  <a:moveTo>
                    <a:pt x="0" y="285"/>
                  </a:moveTo>
                  <a:lnTo>
                    <a:pt x="1680" y="285"/>
                  </a:lnTo>
                  <a:lnTo>
                    <a:pt x="1395" y="0"/>
                  </a:lnTo>
                  <a:lnTo>
                    <a:pt x="0" y="0"/>
                  </a:lnTo>
                  <a:lnTo>
                    <a:pt x="0" y="285"/>
                  </a:lnTo>
                  <a:close/>
                </a:path>
              </a:pathLst>
            </a:custGeom>
            <a:solidFill>
              <a:srgbClr val="506697"/>
            </a:solidFill>
            <a:ln w="14351">
              <a:noFill/>
              <a:prstDash val="solid"/>
              <a:round/>
              <a:headEnd/>
              <a:tailEnd/>
            </a:ln>
          </p:spPr>
          <p:txBody>
            <a:bodyPr/>
            <a:lstStyle/>
            <a:p>
              <a:pPr>
                <a:defRPr/>
              </a:pPr>
              <a:endParaRPr lang="en-US" dirty="0">
                <a:latin typeface="Arial" charset="0"/>
              </a:endParaRPr>
            </a:p>
          </p:txBody>
        </p:sp>
      </p:grpSp>
      <p:sp>
        <p:nvSpPr>
          <p:cNvPr id="871429" name="Rectangle 5"/>
          <p:cNvSpPr>
            <a:spLocks noGrp="1" noChangeArrowheads="1"/>
          </p:cNvSpPr>
          <p:nvPr>
            <p:ph type="ctrTitle"/>
          </p:nvPr>
        </p:nvSpPr>
        <p:spPr bwMode="white">
          <a:xfrm>
            <a:off x="4267200" y="2293938"/>
            <a:ext cx="4267200" cy="1143000"/>
          </a:xfrm>
        </p:spPr>
        <p:txBody>
          <a:bodyPr lIns="91440" tIns="45720" rIns="91440" bIns="45720"/>
          <a:lstStyle>
            <a:lvl1pPr>
              <a:lnSpc>
                <a:spcPct val="100000"/>
              </a:lnSpc>
              <a:defRPr sz="2200">
                <a:solidFill>
                  <a:schemeClr val="bg1"/>
                </a:solidFill>
              </a:defRPr>
            </a:lvl1pPr>
          </a:lstStyle>
          <a:p>
            <a:r>
              <a:rPr lang="en-US" smtClean="0"/>
              <a:t>Click to edit Master title style</a:t>
            </a:r>
            <a:endParaRPr lang="en-US"/>
          </a:p>
        </p:txBody>
      </p:sp>
      <p:sp>
        <p:nvSpPr>
          <p:cNvPr id="871430" name="Rectangle 6"/>
          <p:cNvSpPr>
            <a:spLocks noGrp="1" noChangeArrowheads="1"/>
          </p:cNvSpPr>
          <p:nvPr>
            <p:ph type="subTitle" idx="1"/>
          </p:nvPr>
        </p:nvSpPr>
        <p:spPr bwMode="white">
          <a:xfrm>
            <a:off x="4267200" y="3894138"/>
            <a:ext cx="4267200" cy="1752600"/>
          </a:xfrm>
        </p:spPr>
        <p:txBody>
          <a:bodyPr lIns="91440" tIns="45720" rIns="91440" bIns="45720"/>
          <a:lstStyle>
            <a:lvl1pPr>
              <a:spcAft>
                <a:spcPct val="0"/>
              </a:spcAft>
              <a:defRPr sz="1800">
                <a:solidFill>
                  <a:schemeClr val="bg1"/>
                </a:solidFill>
              </a:defRPr>
            </a:lvl1pPr>
          </a:lstStyle>
          <a:p>
            <a:r>
              <a:rPr lang="en-US" smtClean="0"/>
              <a:t>Click to edit Master subtitle style</a:t>
            </a:r>
            <a:endParaRPr lang="en-US"/>
          </a:p>
        </p:txBody>
      </p:sp>
      <p:sp>
        <p:nvSpPr>
          <p:cNvPr id="20" name="Rectangle 9"/>
          <p:cNvSpPr>
            <a:spLocks noChangeArrowheads="1"/>
          </p:cNvSpPr>
          <p:nvPr userDrawn="1"/>
        </p:nvSpPr>
        <p:spPr bwMode="ltGray">
          <a:xfrm>
            <a:off x="6254750" y="6249988"/>
            <a:ext cx="2355850" cy="530915"/>
          </a:xfrm>
          <a:prstGeom prst="rect">
            <a:avLst/>
          </a:prstGeom>
          <a:noFill/>
          <a:ln w="9525">
            <a:noFill/>
            <a:miter lim="800000"/>
            <a:headEnd/>
            <a:tailEnd/>
          </a:ln>
          <a:effectLst/>
        </p:spPr>
        <p:txBody>
          <a:bodyPr lIns="45720" rIns="45720" anchor="ctr">
            <a:spAutoFit/>
          </a:bodyPr>
          <a:lstStyle/>
          <a:p>
            <a:pPr algn="l" eaLnBrk="0" hangingPunct="0">
              <a:spcBef>
                <a:spcPct val="0"/>
              </a:spcBef>
              <a:defRPr/>
            </a:pPr>
            <a:r>
              <a:rPr lang="en-US" sz="900" b="1" baseline="0" dirty="0" smtClean="0">
                <a:solidFill>
                  <a:schemeClr val="bg1"/>
                </a:solidFill>
                <a:latin typeface="Arial" charset="0"/>
              </a:rPr>
              <a:t>SMART-ESP Workshop Presentation</a:t>
            </a:r>
          </a:p>
          <a:p>
            <a:pPr algn="l" eaLnBrk="0" hangingPunct="0">
              <a:spcBef>
                <a:spcPct val="0"/>
              </a:spcBef>
              <a:defRPr/>
            </a:pPr>
            <a:r>
              <a:rPr lang="en-US" sz="900" b="1" baseline="0" dirty="0" smtClean="0">
                <a:solidFill>
                  <a:schemeClr val="bg1"/>
                </a:solidFill>
                <a:latin typeface="Arial" charset="0"/>
              </a:rPr>
              <a:t>Version 1.0</a:t>
            </a:r>
            <a:endParaRPr lang="en-US" sz="700" b="1" dirty="0">
              <a:solidFill>
                <a:schemeClr val="bg1"/>
              </a:solidFill>
              <a:latin typeface="Arial" charset="0"/>
            </a:endParaRPr>
          </a:p>
          <a:p>
            <a:pPr algn="l" eaLnBrk="0" hangingPunct="0">
              <a:lnSpc>
                <a:spcPct val="150000"/>
              </a:lnSpc>
              <a:spcBef>
                <a:spcPct val="0"/>
              </a:spcBef>
              <a:defRPr/>
            </a:pPr>
            <a:r>
              <a:rPr lang="en-US" sz="700" b="1" dirty="0">
                <a:solidFill>
                  <a:schemeClr val="bg1"/>
                </a:solidFill>
                <a:latin typeface="Arial" charset="0"/>
              </a:rPr>
              <a:t>© </a:t>
            </a:r>
            <a:r>
              <a:rPr lang="en-US" sz="700" b="1" dirty="0" smtClean="0">
                <a:solidFill>
                  <a:schemeClr val="bg1"/>
                </a:solidFill>
                <a:latin typeface="Arial" charset="0"/>
              </a:rPr>
              <a:t>2010 </a:t>
            </a:r>
            <a:r>
              <a:rPr lang="en-US" sz="700" b="1" dirty="0">
                <a:solidFill>
                  <a:schemeClr val="bg1"/>
                </a:solidFill>
                <a:latin typeface="Arial" charset="0"/>
              </a:rPr>
              <a:t>Carnegie Mellon University</a:t>
            </a:r>
            <a:endParaRPr lang="en-US" sz="700" dirty="0">
              <a:solidFill>
                <a:schemeClr val="bg1"/>
              </a:solidFill>
              <a:latin typeface="Arial" charset="0"/>
            </a:endParaRP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5125" y="304800"/>
            <a:ext cx="2124075" cy="55022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38138" y="304800"/>
            <a:ext cx="6224587" cy="5502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38138" y="304800"/>
            <a:ext cx="8501062" cy="38417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55600" y="1371600"/>
            <a:ext cx="8407400" cy="4435475"/>
          </a:xfrm>
        </p:spPr>
        <p:txBody>
          <a:bodyPr/>
          <a:lstStyle/>
          <a:p>
            <a:pPr lvl="0"/>
            <a:r>
              <a:rPr lang="en-US" noProof="0" dirty="0" smtClean="0"/>
              <a:t>Click icon to add table</a:t>
            </a:r>
          </a:p>
        </p:txBody>
      </p:sp>
      <p:sp>
        <p:nvSpPr>
          <p:cNvPr id="4" name="Rectangle 2"/>
          <p:cNvSpPr>
            <a:spLocks noGrp="1" noChangeArrowheads="1"/>
          </p:cNvSpPr>
          <p:nvPr>
            <p:ph type="dt" sz="half" idx="10"/>
          </p:nvPr>
        </p:nvSpPr>
        <p:spPr>
          <a:ln/>
        </p:spPr>
        <p:txBody>
          <a:bodyPr/>
          <a:lstStyle>
            <a:lvl1pPr>
              <a:defRPr/>
            </a:lvl1pPr>
          </a:lstStyle>
          <a:p>
            <a:pPr>
              <a:defRPr/>
            </a:pPr>
            <a:endParaRPr lang="en-US" dirty="0"/>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38138" y="304800"/>
            <a:ext cx="8501062" cy="3841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55600" y="1371600"/>
            <a:ext cx="4127500" cy="4435475"/>
          </a:xfrm>
        </p:spPr>
        <p:txBody>
          <a:bodyPr/>
          <a:lstStyle>
            <a:lvl1pPr>
              <a:buNone/>
              <a:defRPr/>
            </a:lvl1pPr>
            <a:lvl2pPr>
              <a:defRPr sz="1800"/>
            </a:lvl2pPr>
            <a:lvl3pPr>
              <a:defRPr sz="18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35500" y="1371600"/>
            <a:ext cx="4127500" cy="4435475"/>
          </a:xfrm>
        </p:spPr>
        <p:txBody>
          <a:bodyPr/>
          <a:lstStyle>
            <a:lvl1pPr>
              <a:buNone/>
              <a:defRPr/>
            </a:lvl1pPr>
            <a:lvl2pPr>
              <a:defRPr sz="1800"/>
            </a:lvl2pPr>
            <a:lvl3pPr>
              <a:defRPr sz="18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2"/>
          <p:cNvSpPr>
            <a:spLocks noGrp="1" noChangeArrowheads="1"/>
          </p:cNvSpPr>
          <p:nvPr>
            <p:ph type="dt" sz="half" idx="10"/>
          </p:nvPr>
        </p:nvSpPr>
        <p:spPr>
          <a:ln/>
        </p:spPr>
        <p:txBody>
          <a:bodyPr/>
          <a:lstStyle>
            <a:lvl1pPr>
              <a:defRPr/>
            </a:lvl1pPr>
          </a:lstStyle>
          <a:p>
            <a:pPr>
              <a:defRPr/>
            </a:pPr>
            <a:endParaRPr lang="en-US" dirty="0"/>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338138" y="304800"/>
            <a:ext cx="8501062" cy="3841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355600" y="1371600"/>
            <a:ext cx="4127500" cy="44354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35500" y="1371600"/>
            <a:ext cx="4127500" cy="44354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marL="0" indent="0">
              <a:buNone/>
              <a:defRPr/>
            </a:lvl1pPr>
            <a:lvl2pPr>
              <a:defRPr sz="18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55600" y="1371600"/>
            <a:ext cx="4127500" cy="44354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1371600"/>
            <a:ext cx="4127500" cy="44354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a:ln/>
        </p:spPr>
        <p:txBody>
          <a:bodyPr/>
          <a:lstStyle>
            <a:lvl1pPr>
              <a:defRPr/>
            </a:lvl1pPr>
          </a:lstStyle>
          <a:p>
            <a:pPr>
              <a:defRPr/>
            </a:pPr>
            <a:endParaRPr lang="en-US"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a:ln/>
        </p:spPr>
        <p:txBody>
          <a:bodyPr/>
          <a:lstStyle>
            <a:lvl1pPr>
              <a:defRPr/>
            </a:lvl1pPr>
          </a:lstStyle>
          <a:p>
            <a:pPr>
              <a:defRPr/>
            </a:pPr>
            <a:endParaRPr lang="en-US"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chemeClr val="bg1"/>
        </a:solidFill>
        <a:effectLst/>
      </p:bgPr>
    </p:bg>
    <p:spTree>
      <p:nvGrpSpPr>
        <p:cNvPr id="1" name=""/>
        <p:cNvGrpSpPr/>
        <p:nvPr/>
      </p:nvGrpSpPr>
      <p:grpSpPr>
        <a:xfrm>
          <a:off x="0" y="0"/>
          <a:ext cx="0" cy="0"/>
          <a:chOff x="0" y="0"/>
          <a:chExt cx="0" cy="0"/>
        </a:xfrm>
      </p:grpSpPr>
      <p:sp>
        <p:nvSpPr>
          <p:cNvPr id="870402" name="Rectangle 2"/>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spcBef>
                <a:spcPct val="0"/>
              </a:spcBef>
              <a:defRPr sz="1400">
                <a:latin typeface="Times" pitchFamily="18" charset="0"/>
              </a:defRPr>
            </a:lvl1pPr>
          </a:lstStyle>
          <a:p>
            <a:pPr>
              <a:defRPr/>
            </a:pPr>
            <a:endParaRPr lang="en-US" dirty="0"/>
          </a:p>
        </p:txBody>
      </p:sp>
      <p:sp>
        <p:nvSpPr>
          <p:cNvPr id="870403" name="Rectangle 3"/>
          <p:cNvSpPr>
            <a:spLocks noChangeArrowheads="1"/>
          </p:cNvSpPr>
          <p:nvPr/>
        </p:nvSpPr>
        <p:spPr bwMode="auto">
          <a:xfrm>
            <a:off x="0" y="6151563"/>
            <a:ext cx="9144000" cy="706437"/>
          </a:xfrm>
          <a:prstGeom prst="rect">
            <a:avLst/>
          </a:prstGeom>
          <a:solidFill>
            <a:srgbClr val="000000"/>
          </a:solidFill>
          <a:ln w="9525">
            <a:noFill/>
            <a:miter lim="800000"/>
            <a:headEnd/>
            <a:tailEnd/>
          </a:ln>
          <a:effectLst/>
        </p:spPr>
        <p:txBody>
          <a:bodyPr lIns="0" tIns="0" rIns="0" bIns="0" anchor="ctr">
            <a:spAutoFit/>
          </a:bodyPr>
          <a:lstStyle/>
          <a:p>
            <a:pPr>
              <a:defRPr/>
            </a:pPr>
            <a:endParaRPr lang="en-US" dirty="0">
              <a:latin typeface="Arial" charset="0"/>
            </a:endParaRPr>
          </a:p>
        </p:txBody>
      </p:sp>
      <p:sp>
        <p:nvSpPr>
          <p:cNvPr id="7172" name="Rectangle 4"/>
          <p:cNvSpPr>
            <a:spLocks noGrp="1" noChangeArrowheads="1"/>
          </p:cNvSpPr>
          <p:nvPr>
            <p:ph type="body" idx="1"/>
          </p:nvPr>
        </p:nvSpPr>
        <p:spPr bwMode="gray">
          <a:xfrm>
            <a:off x="355600" y="1371600"/>
            <a:ext cx="8407400" cy="44354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7173" name="Rectangle 5"/>
          <p:cNvSpPr>
            <a:spLocks noGrp="1" noChangeArrowheads="1"/>
          </p:cNvSpPr>
          <p:nvPr>
            <p:ph type="title"/>
          </p:nvPr>
        </p:nvSpPr>
        <p:spPr bwMode="auto">
          <a:xfrm>
            <a:off x="338138" y="304800"/>
            <a:ext cx="8501062" cy="3841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870406" name="Rectangle 6"/>
          <p:cNvSpPr>
            <a:spLocks noChangeArrowheads="1"/>
          </p:cNvSpPr>
          <p:nvPr/>
        </p:nvSpPr>
        <p:spPr bwMode="ltGray">
          <a:xfrm>
            <a:off x="8153400" y="6405563"/>
            <a:ext cx="838200" cy="376237"/>
          </a:xfrm>
          <a:prstGeom prst="rect">
            <a:avLst/>
          </a:prstGeom>
          <a:noFill/>
          <a:ln w="9525">
            <a:noFill/>
            <a:miter lim="800000"/>
            <a:headEnd/>
            <a:tailEnd/>
          </a:ln>
          <a:effectLst/>
        </p:spPr>
        <p:txBody>
          <a:bodyPr lIns="0" tIns="0">
            <a:spAutoFit/>
          </a:bodyPr>
          <a:lstStyle/>
          <a:p>
            <a:pPr algn="r" eaLnBrk="0" hangingPunct="0">
              <a:lnSpc>
                <a:spcPts val="1300"/>
              </a:lnSpc>
              <a:spcBef>
                <a:spcPct val="0"/>
              </a:spcBef>
              <a:defRPr/>
            </a:pPr>
            <a:fld id="{BE45194D-331A-4C04-BC5F-945CF13A9E23}" type="slidenum">
              <a:rPr lang="en-US" sz="800" b="1">
                <a:solidFill>
                  <a:schemeClr val="bg1"/>
                </a:solidFill>
                <a:latin typeface="Arial" charset="0"/>
              </a:rPr>
              <a:pPr algn="r" eaLnBrk="0" hangingPunct="0">
                <a:lnSpc>
                  <a:spcPts val="1300"/>
                </a:lnSpc>
                <a:spcBef>
                  <a:spcPct val="0"/>
                </a:spcBef>
                <a:defRPr/>
              </a:pPr>
              <a:t>‹#›</a:t>
            </a:fld>
            <a:r>
              <a:rPr lang="en-US" sz="800" b="1" dirty="0">
                <a:solidFill>
                  <a:schemeClr val="bg1"/>
                </a:solidFill>
                <a:latin typeface="Arial" charset="0"/>
              </a:rPr>
              <a:t/>
            </a:r>
            <a:br>
              <a:rPr lang="en-US" sz="800" b="1" dirty="0">
                <a:solidFill>
                  <a:schemeClr val="bg1"/>
                </a:solidFill>
                <a:latin typeface="Arial" charset="0"/>
              </a:rPr>
            </a:br>
            <a:endParaRPr lang="en-US" sz="800" b="1" dirty="0">
              <a:solidFill>
                <a:schemeClr val="bg1"/>
              </a:solidFill>
              <a:latin typeface="Arial" charset="0"/>
            </a:endParaRPr>
          </a:p>
        </p:txBody>
      </p:sp>
      <p:sp>
        <p:nvSpPr>
          <p:cNvPr id="870407" name="Line 7"/>
          <p:cNvSpPr>
            <a:spLocks noChangeShapeType="1"/>
          </p:cNvSpPr>
          <p:nvPr/>
        </p:nvSpPr>
        <p:spPr bwMode="auto">
          <a:xfrm>
            <a:off x="300038" y="1143000"/>
            <a:ext cx="8501062" cy="1588"/>
          </a:xfrm>
          <a:prstGeom prst="line">
            <a:avLst/>
          </a:prstGeom>
          <a:noFill/>
          <a:ln w="6350">
            <a:solidFill>
              <a:schemeClr val="bg2"/>
            </a:solidFill>
            <a:round/>
            <a:headEnd/>
            <a:tailEnd/>
          </a:ln>
          <a:effectLst/>
        </p:spPr>
        <p:txBody>
          <a:bodyPr wrap="none" lIns="0" tIns="0" anchor="ctr"/>
          <a:lstStyle/>
          <a:p>
            <a:pPr>
              <a:defRPr/>
            </a:pPr>
            <a:endParaRPr lang="en-US" dirty="0">
              <a:latin typeface="Arial" charset="0"/>
            </a:endParaRPr>
          </a:p>
        </p:txBody>
      </p:sp>
      <p:pic>
        <p:nvPicPr>
          <p:cNvPr id="7176" name="Picture 8" descr="SEI_CMU_1Line_White"/>
          <p:cNvPicPr>
            <a:picLocks noChangeAspect="1" noChangeArrowheads="1"/>
          </p:cNvPicPr>
          <p:nvPr/>
        </p:nvPicPr>
        <p:blipFill>
          <a:blip r:embed="rId16" cstate="print"/>
          <a:srcRect/>
          <a:stretch>
            <a:fillRect/>
          </a:stretch>
        </p:blipFill>
        <p:spPr bwMode="white">
          <a:xfrm>
            <a:off x="228600" y="6321425"/>
            <a:ext cx="5657850" cy="350838"/>
          </a:xfrm>
          <a:prstGeom prst="rect">
            <a:avLst/>
          </a:prstGeom>
          <a:noFill/>
          <a:ln w="9525">
            <a:noFill/>
            <a:miter lim="800000"/>
            <a:headEnd/>
            <a:tailEnd/>
          </a:ln>
        </p:spPr>
      </p:pic>
      <p:sp>
        <p:nvSpPr>
          <p:cNvPr id="870409" name="Rectangle 9"/>
          <p:cNvSpPr>
            <a:spLocks noChangeArrowheads="1"/>
          </p:cNvSpPr>
          <p:nvPr/>
        </p:nvSpPr>
        <p:spPr bwMode="ltGray">
          <a:xfrm>
            <a:off x="6254750" y="6249988"/>
            <a:ext cx="2355850" cy="530915"/>
          </a:xfrm>
          <a:prstGeom prst="rect">
            <a:avLst/>
          </a:prstGeom>
          <a:noFill/>
          <a:ln w="9525">
            <a:noFill/>
            <a:miter lim="800000"/>
            <a:headEnd/>
            <a:tailEnd/>
          </a:ln>
          <a:effectLst/>
        </p:spPr>
        <p:txBody>
          <a:bodyPr lIns="45720" rIns="45720" anchor="ctr">
            <a:spAutoFit/>
          </a:bodyPr>
          <a:lstStyle/>
          <a:p>
            <a:pPr algn="l" eaLnBrk="0" hangingPunct="0">
              <a:spcBef>
                <a:spcPct val="0"/>
              </a:spcBef>
              <a:defRPr/>
            </a:pPr>
            <a:r>
              <a:rPr lang="en-US" sz="900" b="1" baseline="0" dirty="0" smtClean="0">
                <a:solidFill>
                  <a:schemeClr val="bg1"/>
                </a:solidFill>
                <a:latin typeface="Arial" charset="0"/>
              </a:rPr>
              <a:t>SMART-ESP Workshop Presentation</a:t>
            </a:r>
          </a:p>
          <a:p>
            <a:pPr algn="l" eaLnBrk="0" hangingPunct="0">
              <a:spcBef>
                <a:spcPct val="0"/>
              </a:spcBef>
              <a:defRPr/>
            </a:pPr>
            <a:r>
              <a:rPr lang="en-US" sz="900" b="1" baseline="0" dirty="0" smtClean="0">
                <a:solidFill>
                  <a:schemeClr val="bg1"/>
                </a:solidFill>
                <a:latin typeface="Arial" charset="0"/>
              </a:rPr>
              <a:t>Version 1.0</a:t>
            </a:r>
            <a:endParaRPr lang="en-US" sz="700" b="1" dirty="0">
              <a:solidFill>
                <a:schemeClr val="bg1"/>
              </a:solidFill>
              <a:latin typeface="Arial" charset="0"/>
            </a:endParaRPr>
          </a:p>
          <a:p>
            <a:pPr algn="l" eaLnBrk="0" hangingPunct="0">
              <a:lnSpc>
                <a:spcPct val="150000"/>
              </a:lnSpc>
              <a:spcBef>
                <a:spcPct val="0"/>
              </a:spcBef>
              <a:defRPr/>
            </a:pPr>
            <a:r>
              <a:rPr lang="en-US" sz="700" b="1" dirty="0">
                <a:solidFill>
                  <a:schemeClr val="bg1"/>
                </a:solidFill>
                <a:latin typeface="Arial" charset="0"/>
              </a:rPr>
              <a:t>© </a:t>
            </a:r>
            <a:r>
              <a:rPr lang="en-US" sz="700" b="1" dirty="0" smtClean="0">
                <a:solidFill>
                  <a:schemeClr val="bg1"/>
                </a:solidFill>
                <a:latin typeface="Arial" charset="0"/>
              </a:rPr>
              <a:t>2010 </a:t>
            </a:r>
            <a:r>
              <a:rPr lang="en-US" sz="700" b="1" dirty="0">
                <a:solidFill>
                  <a:schemeClr val="bg1"/>
                </a:solidFill>
                <a:latin typeface="Arial" charset="0"/>
              </a:rPr>
              <a:t>Carnegie Mellon University</a:t>
            </a:r>
            <a:endParaRPr lang="en-US" sz="700" dirty="0">
              <a:solidFill>
                <a:schemeClr val="bg1"/>
              </a:solidFill>
              <a:latin typeface="Arial" charset="0"/>
            </a:endParaRPr>
          </a:p>
        </p:txBody>
      </p:sp>
    </p:spTree>
  </p:cSld>
  <p:clrMap bg1="lt1" tx1="dk1" bg2="lt2" tx2="dk2" accent1="accent1" accent2="accent2" accent3="accent3" accent4="accent4" accent5="accent5" accent6="accent6" hlink="hlink" folHlink="folHlink"/>
  <p:sldLayoutIdLst>
    <p:sldLayoutId id="2147483815"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 id="2147483812" r:id="rId12"/>
    <p:sldLayoutId id="2147483813" r:id="rId13"/>
    <p:sldLayoutId id="2147483814" r:id="rId14"/>
  </p:sldLayoutIdLst>
  <p:transition/>
  <p:txStyles>
    <p:titleStyle>
      <a:lvl1pPr algn="l" rtl="0" eaLnBrk="1" fontAlgn="base" hangingPunct="1">
        <a:lnSpc>
          <a:spcPct val="90000"/>
        </a:lnSpc>
        <a:spcBef>
          <a:spcPct val="0"/>
        </a:spcBef>
        <a:spcAft>
          <a:spcPct val="0"/>
        </a:spcAft>
        <a:defRPr sz="2800" b="1">
          <a:solidFill>
            <a:schemeClr val="tx1"/>
          </a:solidFill>
          <a:latin typeface="+mj-lt"/>
          <a:ea typeface="+mj-ea"/>
          <a:cs typeface="+mj-cs"/>
        </a:defRPr>
      </a:lvl1pPr>
      <a:lvl2pPr algn="l" rtl="0" eaLnBrk="1" fontAlgn="base" hangingPunct="1">
        <a:lnSpc>
          <a:spcPct val="90000"/>
        </a:lnSpc>
        <a:spcBef>
          <a:spcPct val="0"/>
        </a:spcBef>
        <a:spcAft>
          <a:spcPct val="0"/>
        </a:spcAft>
        <a:defRPr sz="2800" b="1">
          <a:solidFill>
            <a:schemeClr val="tx1"/>
          </a:solidFill>
          <a:latin typeface="Arial" charset="0"/>
        </a:defRPr>
      </a:lvl2pPr>
      <a:lvl3pPr algn="l" rtl="0" eaLnBrk="1" fontAlgn="base" hangingPunct="1">
        <a:lnSpc>
          <a:spcPct val="90000"/>
        </a:lnSpc>
        <a:spcBef>
          <a:spcPct val="0"/>
        </a:spcBef>
        <a:spcAft>
          <a:spcPct val="0"/>
        </a:spcAft>
        <a:defRPr sz="2800" b="1">
          <a:solidFill>
            <a:schemeClr val="tx1"/>
          </a:solidFill>
          <a:latin typeface="Arial" charset="0"/>
        </a:defRPr>
      </a:lvl3pPr>
      <a:lvl4pPr algn="l" rtl="0" eaLnBrk="1" fontAlgn="base" hangingPunct="1">
        <a:lnSpc>
          <a:spcPct val="90000"/>
        </a:lnSpc>
        <a:spcBef>
          <a:spcPct val="0"/>
        </a:spcBef>
        <a:spcAft>
          <a:spcPct val="0"/>
        </a:spcAft>
        <a:defRPr sz="2800" b="1">
          <a:solidFill>
            <a:schemeClr val="tx1"/>
          </a:solidFill>
          <a:latin typeface="Arial" charset="0"/>
        </a:defRPr>
      </a:lvl4pPr>
      <a:lvl5pPr algn="l" rtl="0" eaLnBrk="1" fontAlgn="base" hangingPunct="1">
        <a:lnSpc>
          <a:spcPct val="90000"/>
        </a:lnSpc>
        <a:spcBef>
          <a:spcPct val="0"/>
        </a:spcBef>
        <a:spcAft>
          <a:spcPct val="0"/>
        </a:spcAft>
        <a:defRPr sz="2800" b="1">
          <a:solidFill>
            <a:schemeClr val="tx1"/>
          </a:solidFill>
          <a:latin typeface="Arial" charset="0"/>
        </a:defRPr>
      </a:lvl5pPr>
      <a:lvl6pPr marL="457200" algn="l" rtl="0" eaLnBrk="1" fontAlgn="base" hangingPunct="1">
        <a:lnSpc>
          <a:spcPct val="90000"/>
        </a:lnSpc>
        <a:spcBef>
          <a:spcPct val="0"/>
        </a:spcBef>
        <a:spcAft>
          <a:spcPct val="0"/>
        </a:spcAft>
        <a:defRPr sz="2800" b="1">
          <a:solidFill>
            <a:schemeClr val="tx1"/>
          </a:solidFill>
          <a:latin typeface="Arial" charset="0"/>
        </a:defRPr>
      </a:lvl6pPr>
      <a:lvl7pPr marL="914400" algn="l" rtl="0" eaLnBrk="1" fontAlgn="base" hangingPunct="1">
        <a:lnSpc>
          <a:spcPct val="90000"/>
        </a:lnSpc>
        <a:spcBef>
          <a:spcPct val="0"/>
        </a:spcBef>
        <a:spcAft>
          <a:spcPct val="0"/>
        </a:spcAft>
        <a:defRPr sz="2800" b="1">
          <a:solidFill>
            <a:schemeClr val="tx1"/>
          </a:solidFill>
          <a:latin typeface="Arial" charset="0"/>
        </a:defRPr>
      </a:lvl7pPr>
      <a:lvl8pPr marL="1371600" algn="l" rtl="0" eaLnBrk="1" fontAlgn="base" hangingPunct="1">
        <a:lnSpc>
          <a:spcPct val="90000"/>
        </a:lnSpc>
        <a:spcBef>
          <a:spcPct val="0"/>
        </a:spcBef>
        <a:spcAft>
          <a:spcPct val="0"/>
        </a:spcAft>
        <a:defRPr sz="2800" b="1">
          <a:solidFill>
            <a:schemeClr val="tx1"/>
          </a:solidFill>
          <a:latin typeface="Arial" charset="0"/>
        </a:defRPr>
      </a:lvl8pPr>
      <a:lvl9pPr marL="1828800" algn="l" rtl="0" eaLnBrk="1" fontAlgn="base" hangingPunct="1">
        <a:lnSpc>
          <a:spcPct val="90000"/>
        </a:lnSpc>
        <a:spcBef>
          <a:spcPct val="0"/>
        </a:spcBef>
        <a:spcAft>
          <a:spcPct val="0"/>
        </a:spcAft>
        <a:defRPr sz="2800" b="1">
          <a:solidFill>
            <a:schemeClr val="tx1"/>
          </a:solidFill>
          <a:latin typeface="Arial" charset="0"/>
        </a:defRPr>
      </a:lvl9pPr>
    </p:titleStyle>
    <p:bodyStyle>
      <a:lvl1pPr marL="342900" indent="-342900" algn="l" rtl="0" eaLnBrk="1" fontAlgn="base" hangingPunct="1">
        <a:spcBef>
          <a:spcPct val="0"/>
        </a:spcBef>
        <a:spcAft>
          <a:spcPct val="50000"/>
        </a:spcAft>
        <a:buSzPct val="70000"/>
        <a:buNone/>
        <a:defRPr sz="2000">
          <a:solidFill>
            <a:schemeClr val="tx1"/>
          </a:solidFill>
          <a:latin typeface="+mn-lt"/>
          <a:ea typeface="+mn-ea"/>
          <a:cs typeface="+mn-cs"/>
        </a:defRPr>
      </a:lvl1pPr>
      <a:lvl2pPr marL="742950" indent="-285750" algn="l" rtl="0" eaLnBrk="1" fontAlgn="base" hangingPunct="1">
        <a:spcBef>
          <a:spcPct val="0"/>
        </a:spcBef>
        <a:spcAft>
          <a:spcPct val="50000"/>
        </a:spcAft>
        <a:buSzPct val="90000"/>
        <a:buFont typeface="Times" pitchFamily="18" charset="0"/>
        <a:buChar char="•"/>
        <a:defRPr sz="1800">
          <a:solidFill>
            <a:srgbClr val="3F5367"/>
          </a:solidFill>
          <a:latin typeface="+mn-lt"/>
        </a:defRPr>
      </a:lvl2pPr>
      <a:lvl3pPr marL="1143000" indent="-228600" algn="l" rtl="0" eaLnBrk="1" fontAlgn="base" hangingPunct="1">
        <a:spcBef>
          <a:spcPct val="0"/>
        </a:spcBef>
        <a:spcAft>
          <a:spcPct val="50000"/>
        </a:spcAft>
        <a:buSzPct val="70000"/>
        <a:buFont typeface="Times" pitchFamily="18" charset="0"/>
        <a:buChar char="—"/>
        <a:defRPr sz="1800">
          <a:solidFill>
            <a:srgbClr val="3F5367"/>
          </a:solidFill>
          <a:latin typeface="+mn-lt"/>
        </a:defRPr>
      </a:lvl3pPr>
      <a:lvl4pPr marL="1600200" indent="-228600" algn="l" rtl="0" eaLnBrk="1" fontAlgn="base" hangingPunct="1">
        <a:spcBef>
          <a:spcPct val="0"/>
        </a:spcBef>
        <a:spcAft>
          <a:spcPct val="50000"/>
        </a:spcAft>
        <a:buSzPct val="70000"/>
        <a:buChar char="o"/>
        <a:defRPr sz="1800">
          <a:solidFill>
            <a:srgbClr val="727272"/>
          </a:solidFill>
          <a:latin typeface="+mn-lt"/>
        </a:defRPr>
      </a:lvl4pPr>
      <a:lvl5pPr marL="2057400" indent="-228600" algn="l" rtl="0" eaLnBrk="1" fontAlgn="base" hangingPunct="1">
        <a:spcBef>
          <a:spcPct val="0"/>
        </a:spcBef>
        <a:spcAft>
          <a:spcPct val="50000"/>
        </a:spcAft>
        <a:buSzPct val="70000"/>
        <a:buFont typeface="Times" pitchFamily="18" charset="0"/>
        <a:buChar char="–"/>
        <a:defRPr sz="1800">
          <a:solidFill>
            <a:srgbClr val="727272"/>
          </a:solidFill>
          <a:latin typeface="+mn-lt"/>
        </a:defRPr>
      </a:lvl5pPr>
      <a:lvl6pPr marL="2514600" indent="-228600" algn="l" rtl="0" eaLnBrk="1" fontAlgn="base" hangingPunct="1">
        <a:spcBef>
          <a:spcPct val="0"/>
        </a:spcBef>
        <a:spcAft>
          <a:spcPct val="50000"/>
        </a:spcAft>
        <a:buSzPct val="70000"/>
        <a:buFont typeface="Times" pitchFamily="18" charset="0"/>
        <a:buChar char="–"/>
        <a:defRPr>
          <a:solidFill>
            <a:srgbClr val="727272"/>
          </a:solidFill>
          <a:latin typeface="+mn-lt"/>
        </a:defRPr>
      </a:lvl6pPr>
      <a:lvl7pPr marL="2971800" indent="-228600" algn="l" rtl="0" eaLnBrk="1" fontAlgn="base" hangingPunct="1">
        <a:spcBef>
          <a:spcPct val="0"/>
        </a:spcBef>
        <a:spcAft>
          <a:spcPct val="50000"/>
        </a:spcAft>
        <a:buSzPct val="70000"/>
        <a:buFont typeface="Times" pitchFamily="18" charset="0"/>
        <a:buChar char="–"/>
        <a:defRPr>
          <a:solidFill>
            <a:srgbClr val="727272"/>
          </a:solidFill>
          <a:latin typeface="+mn-lt"/>
        </a:defRPr>
      </a:lvl7pPr>
      <a:lvl8pPr marL="3429000" indent="-228600" algn="l" rtl="0" eaLnBrk="1" fontAlgn="base" hangingPunct="1">
        <a:spcBef>
          <a:spcPct val="0"/>
        </a:spcBef>
        <a:spcAft>
          <a:spcPct val="50000"/>
        </a:spcAft>
        <a:buSzPct val="70000"/>
        <a:buFont typeface="Times" pitchFamily="18" charset="0"/>
        <a:buChar char="–"/>
        <a:defRPr>
          <a:solidFill>
            <a:srgbClr val="727272"/>
          </a:solidFill>
          <a:latin typeface="+mn-lt"/>
        </a:defRPr>
      </a:lvl8pPr>
      <a:lvl9pPr marL="3886200" indent="-228600" algn="l" rtl="0" eaLnBrk="1" fontAlgn="base" hangingPunct="1">
        <a:spcBef>
          <a:spcPct val="0"/>
        </a:spcBef>
        <a:spcAft>
          <a:spcPct val="50000"/>
        </a:spcAft>
        <a:buSzPct val="70000"/>
        <a:buFont typeface="Times" pitchFamily="18" charset="0"/>
        <a:buChar char="–"/>
        <a:defRPr>
          <a:solidFill>
            <a:srgbClr val="72727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5.wmf"/><Relationship Id="rId4" Type="http://schemas.openxmlformats.org/officeDocument/2006/relationships/image" Target="../media/image4.w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ctrTitle"/>
          </p:nvPr>
        </p:nvSpPr>
        <p:spPr>
          <a:xfrm>
            <a:off x="4267200" y="2293938"/>
            <a:ext cx="4267200" cy="707886"/>
          </a:xfrm>
        </p:spPr>
        <p:txBody>
          <a:bodyPr/>
          <a:lstStyle/>
          <a:p>
            <a:pPr eaLnBrk="1" hangingPunct="1"/>
            <a:r>
              <a:rPr lang="en-US" dirty="0" smtClean="0"/>
              <a:t>SMART-ESP Workshop </a:t>
            </a:r>
            <a:br>
              <a:rPr lang="en-US" dirty="0" smtClean="0"/>
            </a:br>
            <a:r>
              <a:rPr lang="en-US" sz="1800" dirty="0" smtClean="0"/>
              <a:t>&lt;Organization&gt; - &lt;System&gt;</a:t>
            </a:r>
            <a:endParaRPr lang="en-US" dirty="0" smtClean="0"/>
          </a:p>
        </p:txBody>
      </p:sp>
      <p:sp>
        <p:nvSpPr>
          <p:cNvPr id="9219" name="Rectangle 5"/>
          <p:cNvSpPr>
            <a:spLocks noGrp="1" noChangeArrowheads="1"/>
          </p:cNvSpPr>
          <p:nvPr>
            <p:ph type="subTitle" idx="1"/>
          </p:nvPr>
        </p:nvSpPr>
        <p:spPr>
          <a:xfrm>
            <a:off x="4267200" y="4277532"/>
            <a:ext cx="4267200" cy="1369206"/>
          </a:xfrm>
        </p:spPr>
        <p:txBody>
          <a:bodyPr/>
          <a:lstStyle/>
          <a:p>
            <a:pPr marL="0" indent="0" eaLnBrk="1" hangingPunct="1">
              <a:buFontTx/>
              <a:buNone/>
            </a:pPr>
            <a:r>
              <a:rPr lang="en-US" dirty="0" smtClean="0"/>
              <a:t>[SMART Team Member 1 (e-mail)]</a:t>
            </a:r>
          </a:p>
          <a:p>
            <a:pPr marL="0" indent="0"/>
            <a:r>
              <a:rPr lang="en-US" dirty="0" smtClean="0"/>
              <a:t>[SMART Team Member 2 (e-mail)]</a:t>
            </a:r>
          </a:p>
          <a:p>
            <a:pPr marL="0" indent="0"/>
            <a:r>
              <a:rPr lang="en-US" dirty="0" smtClean="0"/>
              <a:t>[SMART Team Member 3 (e-mail)]</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138" y="304800"/>
            <a:ext cx="8501062" cy="387798"/>
          </a:xfrm>
        </p:spPr>
        <p:txBody>
          <a:bodyPr/>
          <a:lstStyle/>
          <a:p>
            <a:r>
              <a:rPr lang="en-US" u="sng" dirty="0" smtClean="0"/>
              <a:t>SM</a:t>
            </a:r>
            <a:r>
              <a:rPr lang="en-US" dirty="0" smtClean="0"/>
              <a:t>ART </a:t>
            </a:r>
            <a:r>
              <a:rPr lang="en-US" u="sng" dirty="0" smtClean="0"/>
              <a:t>I</a:t>
            </a:r>
            <a:r>
              <a:rPr lang="en-US" dirty="0" smtClean="0"/>
              <a:t>nterview </a:t>
            </a:r>
            <a:r>
              <a:rPr lang="en-US" u="sng" dirty="0" smtClean="0"/>
              <a:t>G</a:t>
            </a:r>
            <a:r>
              <a:rPr lang="en-US" dirty="0" smtClean="0"/>
              <a:t>uide - ESP (SMIG-ESP)</a:t>
            </a:r>
            <a:endParaRPr lang="en-US" dirty="0"/>
          </a:p>
        </p:txBody>
      </p:sp>
      <p:sp>
        <p:nvSpPr>
          <p:cNvPr id="22" name="Rectangle 21"/>
          <p:cNvSpPr/>
          <p:nvPr/>
        </p:nvSpPr>
        <p:spPr>
          <a:xfrm>
            <a:off x="7010007" y="1150060"/>
            <a:ext cx="1886025" cy="2431435"/>
          </a:xfrm>
          <a:prstGeom prst="rect">
            <a:avLst/>
          </a:prstGeom>
          <a:ln>
            <a:noFill/>
            <a:prstDash val="sysDash"/>
          </a:ln>
        </p:spPr>
        <p:txBody>
          <a:bodyPr wrap="square">
            <a:spAutoFit/>
          </a:bodyPr>
          <a:lstStyle/>
          <a:p>
            <a:pPr algn="r" defTabSz="1027113">
              <a:spcBef>
                <a:spcPct val="0"/>
              </a:spcBef>
            </a:pPr>
            <a:r>
              <a:rPr lang="en-US" sz="1600" dirty="0" smtClean="0"/>
              <a:t>Guides information gathering for the first set of activities </a:t>
            </a:r>
          </a:p>
          <a:p>
            <a:pPr algn="r" defTabSz="1027113">
              <a:spcBef>
                <a:spcPct val="0"/>
              </a:spcBef>
            </a:pPr>
            <a:endParaRPr lang="en-US" sz="2400" dirty="0" smtClean="0"/>
          </a:p>
          <a:p>
            <a:pPr algn="r" defTabSz="1027113">
              <a:spcBef>
                <a:spcPct val="0"/>
              </a:spcBef>
            </a:pPr>
            <a:endParaRPr lang="en-US" sz="2400" dirty="0" smtClean="0"/>
          </a:p>
          <a:p>
            <a:pPr algn="r" defTabSz="1027113">
              <a:spcBef>
                <a:spcPct val="0"/>
              </a:spcBef>
            </a:pPr>
            <a:endParaRPr lang="en-US" sz="2400" dirty="0"/>
          </a:p>
        </p:txBody>
      </p:sp>
      <p:sp>
        <p:nvSpPr>
          <p:cNvPr id="24" name="Rectangle 23"/>
          <p:cNvSpPr/>
          <p:nvPr/>
        </p:nvSpPr>
        <p:spPr>
          <a:xfrm>
            <a:off x="371408" y="4443471"/>
            <a:ext cx="2286067" cy="1323439"/>
          </a:xfrm>
          <a:prstGeom prst="rect">
            <a:avLst/>
          </a:prstGeom>
          <a:ln>
            <a:noFill/>
            <a:prstDash val="sysDash"/>
          </a:ln>
        </p:spPr>
        <p:txBody>
          <a:bodyPr wrap="square">
            <a:spAutoFit/>
          </a:bodyPr>
          <a:lstStyle/>
          <a:p>
            <a:pPr algn="l" defTabSz="1027113">
              <a:spcBef>
                <a:spcPct val="0"/>
              </a:spcBef>
            </a:pPr>
            <a:r>
              <a:rPr lang="en-US" sz="1600" dirty="0" smtClean="0"/>
              <a:t>The goal is to discover the feasibility of migration to a service portfolio and the accompanying risks</a:t>
            </a:r>
            <a:endParaRPr lang="en-US" sz="1600" dirty="0"/>
          </a:p>
        </p:txBody>
      </p:sp>
      <p:sp>
        <p:nvSpPr>
          <p:cNvPr id="25" name="Rectangle 24"/>
          <p:cNvSpPr/>
          <p:nvPr/>
        </p:nvSpPr>
        <p:spPr>
          <a:xfrm>
            <a:off x="428561" y="1156016"/>
            <a:ext cx="1585978" cy="3046988"/>
          </a:xfrm>
          <a:prstGeom prst="rect">
            <a:avLst/>
          </a:prstGeom>
        </p:spPr>
        <p:txBody>
          <a:bodyPr wrap="square">
            <a:spAutoFit/>
          </a:bodyPr>
          <a:lstStyle/>
          <a:p>
            <a:pPr algn="l" defTabSz="1027113">
              <a:spcBef>
                <a:spcPct val="0"/>
              </a:spcBef>
            </a:pPr>
            <a:r>
              <a:rPr lang="en-US" sz="1600" dirty="0" smtClean="0"/>
              <a:t>15 categories of questions that gather information about the migration context, the technical and business goals, and the state of the legacy IT asset base</a:t>
            </a:r>
            <a:endParaRPr lang="en-US" sz="1600" dirty="0"/>
          </a:p>
        </p:txBody>
      </p:sp>
      <p:sp>
        <p:nvSpPr>
          <p:cNvPr id="26" name="Date Placeholder 25"/>
          <p:cNvSpPr>
            <a:spLocks noGrp="1"/>
          </p:cNvSpPr>
          <p:nvPr>
            <p:ph type="dt" sz="half" idx="4294967295"/>
          </p:nvPr>
        </p:nvSpPr>
        <p:spPr>
          <a:xfrm>
            <a:off x="685800" y="6248400"/>
            <a:ext cx="1905000" cy="457200"/>
          </a:xfrm>
        </p:spPr>
        <p:txBody>
          <a:bodyPr/>
          <a:lstStyle/>
          <a:p>
            <a:pPr>
              <a:defRPr/>
            </a:pPr>
            <a:fld id="{8B9FB0C2-612E-4093-AA09-F7537C141AC1}" type="datetime1">
              <a:rPr lang="en-US" smtClean="0"/>
              <a:pPr>
                <a:defRPr/>
              </a:pPr>
              <a:t>2/4/2013</a:t>
            </a:fld>
            <a:endParaRPr lang="en-US" dirty="0"/>
          </a:p>
        </p:txBody>
      </p:sp>
      <p:grpSp>
        <p:nvGrpSpPr>
          <p:cNvPr id="3" name="Group 26"/>
          <p:cNvGrpSpPr>
            <a:grpSpLocks noChangeAspect="1"/>
          </p:cNvGrpSpPr>
          <p:nvPr/>
        </p:nvGrpSpPr>
        <p:grpSpPr>
          <a:xfrm>
            <a:off x="1807285" y="1904103"/>
            <a:ext cx="6691256" cy="3496235"/>
            <a:chOff x="849854" y="1576727"/>
            <a:chExt cx="6999204" cy="3823612"/>
          </a:xfrm>
        </p:grpSpPr>
        <p:sp>
          <p:nvSpPr>
            <p:cNvPr id="28" name="Rectangle 27"/>
            <p:cNvSpPr/>
            <p:nvPr/>
          </p:nvSpPr>
          <p:spPr>
            <a:xfrm>
              <a:off x="849854" y="2616608"/>
              <a:ext cx="1839558" cy="471889"/>
            </a:xfrm>
            <a:prstGeom prst="rect">
              <a:avLst/>
            </a:prstGeom>
            <a:solidFill>
              <a:schemeClr val="accent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t>Identify Expectations, Constraints, and Strategy</a:t>
              </a:r>
              <a:endParaRPr lang="en-US" sz="1000" b="1" dirty="0"/>
            </a:p>
          </p:txBody>
        </p:sp>
        <p:sp>
          <p:nvSpPr>
            <p:cNvPr id="29" name="Rectangle 28"/>
            <p:cNvSpPr/>
            <p:nvPr/>
          </p:nvSpPr>
          <p:spPr>
            <a:xfrm>
              <a:off x="3834524" y="2616608"/>
              <a:ext cx="1501846" cy="471889"/>
            </a:xfrm>
            <a:prstGeom prst="rect">
              <a:avLst/>
            </a:prstGeom>
            <a:solidFill>
              <a:schemeClr val="accent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pPr>
              <a:r>
                <a:rPr lang="en-US" sz="1000" b="1" dirty="0" smtClean="0"/>
                <a:t>Identify Desired Service Capabilities</a:t>
              </a:r>
              <a:endParaRPr lang="en-US" sz="1000" b="1" dirty="0"/>
            </a:p>
          </p:txBody>
        </p:sp>
        <p:sp>
          <p:nvSpPr>
            <p:cNvPr id="30" name="Rectangle 29"/>
            <p:cNvSpPr/>
            <p:nvPr/>
          </p:nvSpPr>
          <p:spPr>
            <a:xfrm>
              <a:off x="3915489" y="1576727"/>
              <a:ext cx="1319770" cy="471889"/>
            </a:xfrm>
            <a:prstGeom prst="rect">
              <a:avLst/>
            </a:prstGeom>
            <a:solidFill>
              <a:schemeClr val="accent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t>Establish Context</a:t>
              </a:r>
              <a:endParaRPr lang="en-US" sz="1000" b="1" dirty="0"/>
            </a:p>
          </p:txBody>
        </p:sp>
        <p:cxnSp>
          <p:nvCxnSpPr>
            <p:cNvPr id="31" name="Straight Arrow Connector 30"/>
            <p:cNvCxnSpPr>
              <a:stCxn id="30" idx="2"/>
              <a:endCxn id="29" idx="0"/>
            </p:cNvCxnSpPr>
            <p:nvPr/>
          </p:nvCxnSpPr>
          <p:spPr bwMode="auto">
            <a:xfrm rot="16200000" flipH="1">
              <a:off x="4296414" y="2327575"/>
              <a:ext cx="567992" cy="10073"/>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32" name="Straight Arrow Connector 31"/>
            <p:cNvCxnSpPr/>
            <p:nvPr/>
          </p:nvCxnSpPr>
          <p:spPr bwMode="auto">
            <a:xfrm rot="16200000" flipH="1">
              <a:off x="4042208" y="3628008"/>
              <a:ext cx="1097259" cy="16136"/>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33" name="Rectangle 32"/>
            <p:cNvSpPr/>
            <p:nvPr/>
          </p:nvSpPr>
          <p:spPr>
            <a:xfrm>
              <a:off x="2967107" y="4200313"/>
              <a:ext cx="3259567" cy="1200026"/>
            </a:xfrm>
            <a:prstGeom prst="rect">
              <a:avLst/>
            </a:prstGeom>
            <a:solidFill>
              <a:schemeClr val="accent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000" b="1" dirty="0" smtClean="0"/>
                <a:t>Establish Service Portfolio</a:t>
              </a:r>
            </a:p>
            <a:p>
              <a:endParaRPr lang="en-US" sz="1000" b="1" dirty="0"/>
            </a:p>
          </p:txBody>
        </p:sp>
        <p:grpSp>
          <p:nvGrpSpPr>
            <p:cNvPr id="4" name="Group 33"/>
            <p:cNvGrpSpPr/>
            <p:nvPr/>
          </p:nvGrpSpPr>
          <p:grpSpPr>
            <a:xfrm>
              <a:off x="3045641" y="4464600"/>
              <a:ext cx="3085012" cy="471889"/>
              <a:chOff x="382528" y="3860900"/>
              <a:chExt cx="3085012" cy="471889"/>
            </a:xfrm>
          </p:grpSpPr>
          <p:sp>
            <p:nvSpPr>
              <p:cNvPr id="41" name="Rectangle 40"/>
              <p:cNvSpPr/>
              <p:nvPr/>
            </p:nvSpPr>
            <p:spPr>
              <a:xfrm>
                <a:off x="382528" y="3860900"/>
                <a:ext cx="1501846" cy="471889"/>
              </a:xfrm>
              <a:prstGeom prst="rect">
                <a:avLst/>
              </a:prstGeom>
              <a:solidFill>
                <a:schemeClr val="accent1">
                  <a:lumMod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pPr>
                <a:r>
                  <a:rPr lang="en-US" sz="1000" b="1" dirty="0" smtClean="0">
                    <a:solidFill>
                      <a:schemeClr val="tx1"/>
                    </a:solidFill>
                  </a:rPr>
                  <a:t>Targeted Business Process Areas</a:t>
                </a:r>
                <a:endParaRPr lang="en-US" sz="1000" b="1" dirty="0">
                  <a:solidFill>
                    <a:schemeClr val="tx1"/>
                  </a:solidFill>
                </a:endParaRPr>
              </a:p>
            </p:txBody>
          </p:sp>
          <p:sp>
            <p:nvSpPr>
              <p:cNvPr id="42" name="Rectangle 41"/>
              <p:cNvSpPr/>
              <p:nvPr/>
            </p:nvSpPr>
            <p:spPr>
              <a:xfrm>
                <a:off x="1965694" y="3860900"/>
                <a:ext cx="1501846" cy="471889"/>
              </a:xfrm>
              <a:prstGeom prst="rect">
                <a:avLst/>
              </a:prstGeom>
              <a:solidFill>
                <a:schemeClr val="accent1">
                  <a:lumMod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pPr>
                <a:r>
                  <a:rPr lang="en-US" sz="1000" b="1" dirty="0" smtClean="0">
                    <a:solidFill>
                      <a:schemeClr val="tx1"/>
                    </a:solidFill>
                  </a:rPr>
                  <a:t>Identified Enterprise Services</a:t>
                </a:r>
                <a:endParaRPr lang="en-US" sz="1000" b="1" dirty="0">
                  <a:solidFill>
                    <a:schemeClr val="tx1"/>
                  </a:solidFill>
                </a:endParaRPr>
              </a:p>
            </p:txBody>
          </p:sp>
        </p:grpSp>
        <p:sp>
          <p:nvSpPr>
            <p:cNvPr id="35" name="Rectangle 34"/>
            <p:cNvSpPr/>
            <p:nvPr/>
          </p:nvSpPr>
          <p:spPr>
            <a:xfrm>
              <a:off x="6481482" y="2616608"/>
              <a:ext cx="1367576" cy="471889"/>
            </a:xfrm>
            <a:prstGeom prst="rect">
              <a:avLst/>
            </a:prstGeom>
            <a:solidFill>
              <a:schemeClr val="accent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t>Analyze Legacy Assets</a:t>
              </a:r>
              <a:endParaRPr lang="en-US" sz="1000" b="1" dirty="0"/>
            </a:p>
          </p:txBody>
        </p:sp>
        <p:cxnSp>
          <p:nvCxnSpPr>
            <p:cNvPr id="36" name="Shape 35"/>
            <p:cNvCxnSpPr>
              <a:stCxn id="30" idx="3"/>
              <a:endCxn id="35" idx="0"/>
            </p:cNvCxnSpPr>
            <p:nvPr/>
          </p:nvCxnSpPr>
          <p:spPr bwMode="auto">
            <a:xfrm>
              <a:off x="5235259" y="1812672"/>
              <a:ext cx="1930011" cy="803936"/>
            </a:xfrm>
            <a:prstGeom prst="bentConnector2">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37" name="Shape 36"/>
            <p:cNvCxnSpPr>
              <a:stCxn id="30" idx="1"/>
              <a:endCxn id="28" idx="0"/>
            </p:cNvCxnSpPr>
            <p:nvPr/>
          </p:nvCxnSpPr>
          <p:spPr bwMode="auto">
            <a:xfrm rot="10800000" flipV="1">
              <a:off x="1769633" y="1812672"/>
              <a:ext cx="2145856" cy="803936"/>
            </a:xfrm>
            <a:prstGeom prst="bentConnector2">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38" name="Shape 65"/>
            <p:cNvCxnSpPr/>
            <p:nvPr/>
          </p:nvCxnSpPr>
          <p:spPr bwMode="auto">
            <a:xfrm rot="16200000" flipH="1">
              <a:off x="1735680" y="3133207"/>
              <a:ext cx="1286894" cy="1197473"/>
            </a:xfrm>
            <a:prstGeom prst="bentConnector3">
              <a:avLst>
                <a:gd name="adj1" fmla="val 100156"/>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39" name="Shape 65"/>
            <p:cNvCxnSpPr/>
            <p:nvPr/>
          </p:nvCxnSpPr>
          <p:spPr bwMode="auto">
            <a:xfrm rot="5400000">
              <a:off x="6057872" y="3250338"/>
              <a:ext cx="1288075" cy="946463"/>
            </a:xfrm>
            <a:prstGeom prst="bentConnector3">
              <a:avLst>
                <a:gd name="adj1" fmla="val 100110"/>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40" name="Rectangle 39"/>
            <p:cNvSpPr/>
            <p:nvPr/>
          </p:nvSpPr>
          <p:spPr bwMode="auto">
            <a:xfrm>
              <a:off x="3528509" y="5002305"/>
              <a:ext cx="2119256" cy="322729"/>
            </a:xfrm>
            <a:prstGeom prst="rect">
              <a:avLst/>
            </a:prstGeom>
            <a:solidFill>
              <a:schemeClr val="accent1">
                <a:lumMod val="90000"/>
              </a:schemeClr>
            </a:solidFill>
            <a:ln w="2857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Tx/>
                <a:buFontTx/>
                <a:buNone/>
                <a:tabLst/>
              </a:pPr>
              <a:r>
                <a:rPr kumimoji="0" lang="en-US" sz="1000" b="1" i="0" u="none" strike="noStrike" cap="none" normalizeH="0" baseline="0" dirty="0" smtClean="0">
                  <a:ln>
                    <a:noFill/>
                  </a:ln>
                  <a:solidFill>
                    <a:schemeClr val="tx1"/>
                  </a:solidFill>
                  <a:effectLst/>
                  <a:latin typeface="+mn-lt"/>
                  <a:ea typeface="ＭＳ Ｐゴシック" pitchFamily="-63" charset="-128"/>
                </a:rPr>
                <a:t>Migration Issues</a:t>
              </a:r>
            </a:p>
          </p:txBody>
        </p:sp>
      </p:grpSp>
      <p:sp>
        <p:nvSpPr>
          <p:cNvPr id="23" name="AutoShape 3"/>
          <p:cNvSpPr>
            <a:spLocks noChangeArrowheads="1"/>
          </p:cNvSpPr>
          <p:nvPr/>
        </p:nvSpPr>
        <p:spPr bwMode="auto">
          <a:xfrm rot="567559">
            <a:off x="1873650" y="1782214"/>
            <a:ext cx="6329672" cy="2251347"/>
          </a:xfrm>
          <a:prstGeom prst="wedgeEllipseCallout">
            <a:avLst>
              <a:gd name="adj1" fmla="val 37204"/>
              <a:gd name="adj2" fmla="val -56182"/>
            </a:avLst>
          </a:prstGeom>
          <a:noFill/>
          <a:ln w="38100">
            <a:solidFill>
              <a:srgbClr val="CC3300"/>
            </a:solidFill>
            <a:miter lim="800000"/>
            <a:headEnd/>
            <a:tailEnd/>
          </a:ln>
        </p:spPr>
        <p:txBody>
          <a:bodyPr lIns="102692" tIns="51346" rIns="102692" bIns="51346" anchor="ctr"/>
          <a:lstStyle/>
          <a:p>
            <a:pPr defTabSz="1027113">
              <a:spcBef>
                <a:spcPct val="0"/>
              </a:spcBef>
            </a:pPr>
            <a:endParaRPr lang="en-US" sz="18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dissolve">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pPr eaLnBrk="1" hangingPunct="1"/>
            <a:r>
              <a:rPr lang="en-US" dirty="0" smtClean="0"/>
              <a:t>SMART-ESP SMIG Content</a:t>
            </a:r>
          </a:p>
        </p:txBody>
      </p:sp>
      <p:graphicFrame>
        <p:nvGraphicFramePr>
          <p:cNvPr id="1104899" name="Group 3"/>
          <p:cNvGraphicFramePr>
            <a:graphicFrameLocks noGrp="1"/>
          </p:cNvGraphicFramePr>
          <p:nvPr>
            <p:ph type="tbl" idx="1"/>
          </p:nvPr>
        </p:nvGraphicFramePr>
        <p:xfrm>
          <a:off x="355600" y="1371600"/>
          <a:ext cx="8407400" cy="4690334"/>
        </p:xfrm>
        <a:graphic>
          <a:graphicData uri="http://schemas.openxmlformats.org/drawingml/2006/table">
            <a:tbl>
              <a:tblPr/>
              <a:tblGrid>
                <a:gridCol w="4203700"/>
                <a:gridCol w="4203700"/>
              </a:tblGrid>
              <a:tr h="2404334">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accent2"/>
                          </a:solidFill>
                          <a:effectLst/>
                          <a:latin typeface="Arial" charset="0"/>
                        </a:rPr>
                        <a:t>Establish Context</a:t>
                      </a:r>
                    </a:p>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accent2"/>
                        </a:solidFill>
                        <a:effectLst/>
                        <a:latin typeface="Arial" charset="0"/>
                      </a:endParaRPr>
                    </a:p>
                    <a:p>
                      <a:pPr marL="344488" marR="0" lvl="1" indent="-215900" algn="l" defTabSz="811213" rtl="0" eaLnBrk="1" fontAlgn="base" latinLnBrk="0" hangingPunct="1">
                        <a:lnSpc>
                          <a:spcPct val="100000"/>
                        </a:lnSpc>
                        <a:spcBef>
                          <a:spcPct val="0"/>
                        </a:spcBef>
                        <a:spcAft>
                          <a:spcPct val="0"/>
                        </a:spcAft>
                        <a:buClrTx/>
                        <a:buSzTx/>
                        <a:buFontTx/>
                        <a:buChar char="•"/>
                        <a:tabLst/>
                      </a:pPr>
                      <a:r>
                        <a:rPr lang="en-US" sz="1800" kern="1200" dirty="0" smtClean="0">
                          <a:solidFill>
                            <a:schemeClr val="tx1"/>
                          </a:solidFill>
                          <a:latin typeface="+mn-lt"/>
                          <a:ea typeface="+mn-ea"/>
                          <a:cs typeface="+mn-cs"/>
                        </a:rPr>
                        <a:t>Business Context of the “As-Is” State</a:t>
                      </a:r>
                    </a:p>
                    <a:p>
                      <a:pPr marL="344488" marR="0" lvl="1" indent="-215900" algn="l" defTabSz="811213" rtl="0" eaLnBrk="1" fontAlgn="base" latinLnBrk="0" hangingPunct="1">
                        <a:lnSpc>
                          <a:spcPct val="100000"/>
                        </a:lnSpc>
                        <a:spcBef>
                          <a:spcPct val="0"/>
                        </a:spcBef>
                        <a:spcAft>
                          <a:spcPct val="0"/>
                        </a:spcAft>
                        <a:buClrTx/>
                        <a:buSzTx/>
                        <a:buFontTx/>
                        <a:buChar char="•"/>
                        <a:tabLst/>
                      </a:pPr>
                      <a:r>
                        <a:rPr lang="en-US" sz="1800" kern="1200" dirty="0" smtClean="0">
                          <a:solidFill>
                            <a:schemeClr val="tx1"/>
                          </a:solidFill>
                          <a:latin typeface="+mn-lt"/>
                          <a:ea typeface="+mn-ea"/>
                          <a:cs typeface="+mn-cs"/>
                        </a:rPr>
                        <a:t>Stakeholders</a:t>
                      </a:r>
                    </a:p>
                    <a:p>
                      <a:pPr marL="344488" marR="0" lvl="1" indent="-215900" algn="l" defTabSz="811213" rtl="0" eaLnBrk="1" fontAlgn="base" latinLnBrk="0" hangingPunct="1">
                        <a:lnSpc>
                          <a:spcPct val="100000"/>
                        </a:lnSpc>
                        <a:spcBef>
                          <a:spcPct val="0"/>
                        </a:spcBef>
                        <a:spcAft>
                          <a:spcPct val="0"/>
                        </a:spcAft>
                        <a:buClrTx/>
                        <a:buSzTx/>
                        <a:buFontTx/>
                        <a:buChar char="•"/>
                        <a:tabLst/>
                      </a:pPr>
                      <a:r>
                        <a:rPr lang="en-US" sz="1800" kern="1200" dirty="0" smtClean="0">
                          <a:solidFill>
                            <a:schemeClr val="tx1"/>
                          </a:solidFill>
                          <a:latin typeface="+mn-lt"/>
                          <a:ea typeface="+mn-ea"/>
                          <a:cs typeface="+mn-cs"/>
                        </a:rPr>
                        <a:t>Target SOA Environment</a:t>
                      </a:r>
                    </a:p>
                    <a:p>
                      <a:pPr marL="344488" marR="0" lvl="1" indent="-215900" algn="l" defTabSz="811213" rtl="0" eaLnBrk="1" fontAlgn="base" latinLnBrk="0" hangingPunct="1">
                        <a:lnSpc>
                          <a:spcPct val="100000"/>
                        </a:lnSpc>
                        <a:spcBef>
                          <a:spcPct val="0"/>
                        </a:spcBef>
                        <a:spcAft>
                          <a:spcPct val="0"/>
                        </a:spcAft>
                        <a:buClrTx/>
                        <a:buSzTx/>
                        <a:buFontTx/>
                        <a:buChar char="•"/>
                        <a:tabLst/>
                      </a:pPr>
                      <a:r>
                        <a:rPr lang="en-US" sz="1800" kern="1200" dirty="0" smtClean="0">
                          <a:solidFill>
                            <a:schemeClr val="tx1"/>
                          </a:solidFill>
                          <a:latin typeface="+mn-lt"/>
                          <a:ea typeface="+mn-ea"/>
                          <a:cs typeface="+mn-cs"/>
                        </a:rPr>
                        <a:t>Business Drivers for a Service</a:t>
                      </a:r>
                      <a:r>
                        <a:rPr lang="en-US" sz="1800" kern="1200" baseline="0" dirty="0" smtClean="0">
                          <a:solidFill>
                            <a:schemeClr val="tx1"/>
                          </a:solidFill>
                          <a:latin typeface="+mn-lt"/>
                          <a:ea typeface="+mn-ea"/>
                          <a:cs typeface="+mn-cs"/>
                        </a:rPr>
                        <a:t> </a:t>
                      </a:r>
                      <a:r>
                        <a:rPr lang="en-US" sz="1800" kern="1200" dirty="0" smtClean="0">
                          <a:solidFill>
                            <a:schemeClr val="tx1"/>
                          </a:solidFill>
                          <a:latin typeface="+mn-lt"/>
                          <a:ea typeface="+mn-ea"/>
                          <a:cs typeface="+mn-cs"/>
                        </a:rPr>
                        <a:t>Portfolio Environment</a:t>
                      </a:r>
                      <a:endParaRPr kumimoji="0" lang="en-US" sz="4000" b="0" i="0" u="none" strike="noStrike" cap="none" normalizeH="0" baseline="0" dirty="0" smtClean="0">
                        <a:ln>
                          <a:noFill/>
                        </a:ln>
                        <a:solidFill>
                          <a:schemeClr val="tx1"/>
                        </a:solidFill>
                        <a:effectLst/>
                        <a:latin typeface="Arial" charset="0"/>
                      </a:endParaRPr>
                    </a:p>
                  </a:txBody>
                  <a:tcPr marL="45720" marR="45720"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accent2"/>
                          </a:solidFill>
                          <a:effectLst/>
                          <a:latin typeface="Arial" charset="0"/>
                        </a:rPr>
                        <a:t>Identify Desired Service Capability</a:t>
                      </a:r>
                    </a:p>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2"/>
                        </a:solidFill>
                        <a:effectLst/>
                        <a:latin typeface="Arial" charset="0"/>
                      </a:endParaRPr>
                    </a:p>
                    <a:p>
                      <a:pPr marL="344488" marR="0" lvl="1" indent="-215900" algn="l" defTabSz="811213" rtl="0" eaLnBrk="1" fontAlgn="base" latinLnBrk="0" hangingPunct="1">
                        <a:lnSpc>
                          <a:spcPct val="100000"/>
                        </a:lnSpc>
                        <a:spcBef>
                          <a:spcPct val="0"/>
                        </a:spcBef>
                        <a:spcAft>
                          <a:spcPct val="0"/>
                        </a:spcAft>
                        <a:buClrTx/>
                        <a:buSzTx/>
                        <a:buFontTx/>
                        <a:buChar char="•"/>
                        <a:tabLst/>
                      </a:pPr>
                      <a:r>
                        <a:rPr lang="en-US" sz="1800" kern="1200" dirty="0" smtClean="0">
                          <a:solidFill>
                            <a:schemeClr val="tx1"/>
                          </a:solidFill>
                          <a:latin typeface="+mn-lt"/>
                          <a:ea typeface="+mn-ea"/>
                          <a:cs typeface="+mn-cs"/>
                        </a:rPr>
                        <a:t>Candidate Process Area(s) for Migration </a:t>
                      </a:r>
                    </a:p>
                    <a:p>
                      <a:pPr marL="344488" marR="0" lvl="1" indent="-215900" algn="l" defTabSz="811213" rtl="0" eaLnBrk="1" fontAlgn="base" latinLnBrk="0" hangingPunct="1">
                        <a:lnSpc>
                          <a:spcPct val="100000"/>
                        </a:lnSpc>
                        <a:spcBef>
                          <a:spcPct val="0"/>
                        </a:spcBef>
                        <a:spcAft>
                          <a:spcPct val="0"/>
                        </a:spcAft>
                        <a:buClrTx/>
                        <a:buSzTx/>
                        <a:buFontTx/>
                        <a:buChar char="•"/>
                        <a:tabLst/>
                      </a:pPr>
                      <a:r>
                        <a:rPr lang="en-US" sz="1800" kern="1200" dirty="0" smtClean="0">
                          <a:solidFill>
                            <a:schemeClr val="tx1"/>
                          </a:solidFill>
                          <a:latin typeface="+mn-lt"/>
                          <a:ea typeface="+mn-ea"/>
                          <a:cs typeface="+mn-cs"/>
                        </a:rPr>
                        <a:t>Analysis of Operational Processes</a:t>
                      </a:r>
                    </a:p>
                    <a:p>
                      <a:pPr marL="344488" marR="0" lvl="1" indent="-215900" algn="l" defTabSz="811213" rtl="0" eaLnBrk="1" fontAlgn="base" latinLnBrk="0" hangingPunct="1">
                        <a:lnSpc>
                          <a:spcPct val="100000"/>
                        </a:lnSpc>
                        <a:spcBef>
                          <a:spcPct val="0"/>
                        </a:spcBef>
                        <a:spcAft>
                          <a:spcPct val="0"/>
                        </a:spcAft>
                        <a:buClrTx/>
                        <a:buSzTx/>
                        <a:buFontTx/>
                        <a:buChar char="•"/>
                        <a:tabLst/>
                      </a:pPr>
                      <a:r>
                        <a:rPr lang="en-US" sz="1800" kern="1200" dirty="0" smtClean="0">
                          <a:solidFill>
                            <a:schemeClr val="tx1"/>
                          </a:solidFill>
                          <a:latin typeface="+mn-lt"/>
                          <a:ea typeface="+mn-ea"/>
                          <a:cs typeface="+mn-cs"/>
                        </a:rPr>
                        <a:t>Candidate Services for Portfolio</a:t>
                      </a:r>
                      <a:endParaRPr kumimoji="0" lang="en-US" sz="3200" b="0" i="0" u="none" strike="noStrike" cap="none" normalizeH="0" baseline="0" dirty="0" smtClean="0">
                        <a:ln>
                          <a:noFill/>
                        </a:ln>
                        <a:solidFill>
                          <a:schemeClr val="tx1"/>
                        </a:solidFill>
                        <a:effectLst/>
                        <a:latin typeface="Arial" charset="0"/>
                      </a:endParaRPr>
                    </a:p>
                    <a:p>
                      <a:pPr marL="344488" marR="0" lvl="1" indent="-215900" algn="l" defTabSz="81121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a:txBody>
                  <a:tcPr marL="45720" marR="45720"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19422">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accent2"/>
                          </a:solidFill>
                          <a:effectLst/>
                          <a:latin typeface="Arial" charset="0"/>
                        </a:rPr>
                        <a:t>Identify Expectations, Constraints, and Strategy</a:t>
                      </a:r>
                    </a:p>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2"/>
                        </a:solidFill>
                        <a:effectLst/>
                        <a:latin typeface="Arial" charset="0"/>
                      </a:endParaRPr>
                    </a:p>
                    <a:p>
                      <a:pPr marL="346075" marR="0" lvl="1" indent="-217488" algn="l" defTabSz="811213" rtl="0" eaLnBrk="1" fontAlgn="base" latinLnBrk="0" hangingPunct="1">
                        <a:lnSpc>
                          <a:spcPct val="100000"/>
                        </a:lnSpc>
                        <a:spcBef>
                          <a:spcPct val="0"/>
                        </a:spcBef>
                        <a:spcAft>
                          <a:spcPct val="0"/>
                        </a:spcAft>
                        <a:buClrTx/>
                        <a:buSzTx/>
                        <a:buFontTx/>
                        <a:buChar char="•"/>
                        <a:tabLst/>
                      </a:pPr>
                      <a:r>
                        <a:rPr lang="en-US" sz="1800" kern="1200" dirty="0" smtClean="0">
                          <a:solidFill>
                            <a:schemeClr val="tx1"/>
                          </a:solidFill>
                          <a:latin typeface="+mn-lt"/>
                          <a:ea typeface="+mn-ea"/>
                          <a:cs typeface="+mn-cs"/>
                        </a:rPr>
                        <a:t>Organizational Aspects of the Enterprise</a:t>
                      </a:r>
                    </a:p>
                    <a:p>
                      <a:pPr marL="346075" marR="0" lvl="1" indent="-217488" algn="l" defTabSz="811213" rtl="0" eaLnBrk="1" fontAlgn="base" latinLnBrk="0" hangingPunct="1">
                        <a:lnSpc>
                          <a:spcPct val="100000"/>
                        </a:lnSpc>
                        <a:spcBef>
                          <a:spcPct val="0"/>
                        </a:spcBef>
                        <a:spcAft>
                          <a:spcPct val="0"/>
                        </a:spcAft>
                        <a:buClrTx/>
                        <a:buSzTx/>
                        <a:buFontTx/>
                        <a:buChar char="•"/>
                        <a:tabLst/>
                      </a:pPr>
                      <a:r>
                        <a:rPr lang="en-US" sz="1800" kern="1200" dirty="0" smtClean="0">
                          <a:solidFill>
                            <a:schemeClr val="tx1"/>
                          </a:solidFill>
                          <a:latin typeface="+mn-lt"/>
                          <a:ea typeface="+mn-ea"/>
                          <a:cs typeface="+mn-cs"/>
                        </a:rPr>
                        <a:t>Planned Migration Strategy</a:t>
                      </a:r>
                    </a:p>
                    <a:p>
                      <a:pPr marL="346075" marR="0" lvl="1" indent="-217488" algn="l" defTabSz="811213" rtl="0" eaLnBrk="1" fontAlgn="base" latinLnBrk="0" hangingPunct="1">
                        <a:lnSpc>
                          <a:spcPct val="100000"/>
                        </a:lnSpc>
                        <a:spcBef>
                          <a:spcPct val="0"/>
                        </a:spcBef>
                        <a:spcAft>
                          <a:spcPct val="0"/>
                        </a:spcAft>
                        <a:buClrTx/>
                        <a:buSzTx/>
                        <a:buFontTx/>
                        <a:buChar char="•"/>
                        <a:tabLst/>
                      </a:pPr>
                      <a:r>
                        <a:rPr lang="en-US" sz="1800" kern="1200" dirty="0" smtClean="0">
                          <a:solidFill>
                            <a:schemeClr val="tx1"/>
                          </a:solidFill>
                          <a:latin typeface="+mn-lt"/>
                          <a:ea typeface="+mn-ea"/>
                          <a:cs typeface="+mn-cs"/>
                        </a:rPr>
                        <a:t>Service Usage</a:t>
                      </a:r>
                    </a:p>
                    <a:p>
                      <a:pPr marL="346075" marR="0" lvl="1" indent="-217488" algn="l" defTabSz="811213" rtl="0" eaLnBrk="1" fontAlgn="base" latinLnBrk="0" hangingPunct="1">
                        <a:lnSpc>
                          <a:spcPct val="100000"/>
                        </a:lnSpc>
                        <a:spcBef>
                          <a:spcPct val="0"/>
                        </a:spcBef>
                        <a:spcAft>
                          <a:spcPct val="0"/>
                        </a:spcAft>
                        <a:buClrTx/>
                        <a:buSzTx/>
                        <a:buFontTx/>
                        <a:buChar char="•"/>
                        <a:tabLst/>
                      </a:pPr>
                      <a:r>
                        <a:rPr lang="en-US" sz="1800" kern="1200" dirty="0" smtClean="0">
                          <a:solidFill>
                            <a:schemeClr val="tx1"/>
                          </a:solidFill>
                          <a:latin typeface="+mn-lt"/>
                          <a:ea typeface="+mn-ea"/>
                          <a:cs typeface="+mn-cs"/>
                        </a:rPr>
                        <a:t>Post-Migration Strategy</a:t>
                      </a:r>
                      <a:endParaRPr kumimoji="0" lang="en-US" sz="3200" b="0" i="0" u="none" strike="noStrike" cap="none" normalizeH="0" baseline="0" dirty="0" smtClean="0">
                        <a:ln>
                          <a:noFill/>
                        </a:ln>
                        <a:solidFill>
                          <a:schemeClr val="tx1"/>
                        </a:solidFill>
                        <a:effectLst/>
                        <a:latin typeface="Arial" charset="0"/>
                      </a:endParaRPr>
                    </a:p>
                  </a:txBody>
                  <a:tcPr marL="45720" marR="45720"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accent2"/>
                          </a:solidFill>
                          <a:effectLst/>
                          <a:latin typeface="Arial" charset="0"/>
                        </a:rPr>
                        <a:t>Analyze Legacy Assets</a:t>
                      </a:r>
                    </a:p>
                    <a:p>
                      <a:pPr marL="346075" marR="0" lvl="1" indent="-217488" algn="l" defTabSz="81121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a:p>
                      <a:pPr marL="346075" marR="0" lvl="1" indent="-217488" algn="l" defTabSz="811213" rtl="0" eaLnBrk="1" fontAlgn="base" latinLnBrk="0" hangingPunct="1">
                        <a:lnSpc>
                          <a:spcPct val="100000"/>
                        </a:lnSpc>
                        <a:spcBef>
                          <a:spcPct val="0"/>
                        </a:spcBef>
                        <a:spcAft>
                          <a:spcPct val="0"/>
                        </a:spcAft>
                        <a:buClrTx/>
                        <a:buSzTx/>
                        <a:buFontTx/>
                        <a:buChar char="•"/>
                        <a:tabLst/>
                      </a:pPr>
                      <a:r>
                        <a:rPr lang="en-US" sz="1800" kern="1200" dirty="0" smtClean="0">
                          <a:solidFill>
                            <a:schemeClr val="tx1"/>
                          </a:solidFill>
                          <a:latin typeface="+mn-lt"/>
                          <a:ea typeface="+mn-ea"/>
                          <a:cs typeface="+mn-cs"/>
                        </a:rPr>
                        <a:t>Overview of Legacy Technology Base</a:t>
                      </a:r>
                    </a:p>
                    <a:p>
                      <a:pPr marL="346075" marR="0" lvl="1" indent="-217488" algn="l" defTabSz="811213" rtl="0" eaLnBrk="1" fontAlgn="base" latinLnBrk="0" hangingPunct="1">
                        <a:lnSpc>
                          <a:spcPct val="100000"/>
                        </a:lnSpc>
                        <a:spcBef>
                          <a:spcPct val="0"/>
                        </a:spcBef>
                        <a:spcAft>
                          <a:spcPct val="0"/>
                        </a:spcAft>
                        <a:buClrTx/>
                        <a:buSzTx/>
                        <a:buFontTx/>
                        <a:buChar char="•"/>
                        <a:tabLst/>
                      </a:pPr>
                      <a:r>
                        <a:rPr lang="en-US" sz="1800" kern="1200" dirty="0" smtClean="0">
                          <a:solidFill>
                            <a:schemeClr val="tx1"/>
                          </a:solidFill>
                          <a:latin typeface="+mn-lt"/>
                          <a:ea typeface="+mn-ea"/>
                          <a:cs typeface="+mn-cs"/>
                        </a:rPr>
                        <a:t>State of the Systems for Migration</a:t>
                      </a:r>
                    </a:p>
                    <a:p>
                      <a:pPr marL="346075" marR="0" lvl="1" indent="-217488" algn="l" defTabSz="811213" rtl="0" eaLnBrk="1" fontAlgn="base" latinLnBrk="0" hangingPunct="1">
                        <a:lnSpc>
                          <a:spcPct val="100000"/>
                        </a:lnSpc>
                        <a:spcBef>
                          <a:spcPct val="0"/>
                        </a:spcBef>
                        <a:spcAft>
                          <a:spcPct val="0"/>
                        </a:spcAft>
                        <a:buClrTx/>
                        <a:buSzTx/>
                        <a:buFontTx/>
                        <a:buChar char="•"/>
                        <a:tabLst/>
                      </a:pPr>
                      <a:r>
                        <a:rPr lang="en-US" sz="1800" kern="1200" dirty="0" smtClean="0">
                          <a:solidFill>
                            <a:schemeClr val="tx1"/>
                          </a:solidFill>
                          <a:latin typeface="+mn-lt"/>
                          <a:ea typeface="+mn-ea"/>
                          <a:cs typeface="+mn-cs"/>
                        </a:rPr>
                        <a:t>System Quality </a:t>
                      </a:r>
                    </a:p>
                    <a:p>
                      <a:pPr marL="346075" marR="0" lvl="1" indent="-217488" algn="l" defTabSz="811213" rtl="0" eaLnBrk="1" fontAlgn="base" latinLnBrk="0" hangingPunct="1">
                        <a:lnSpc>
                          <a:spcPct val="100000"/>
                        </a:lnSpc>
                        <a:spcBef>
                          <a:spcPct val="0"/>
                        </a:spcBef>
                        <a:spcAft>
                          <a:spcPct val="0"/>
                        </a:spcAft>
                        <a:buClrTx/>
                        <a:buSzTx/>
                        <a:buFontTx/>
                        <a:buChar char="•"/>
                        <a:tabLst/>
                      </a:pPr>
                      <a:r>
                        <a:rPr lang="en-US" sz="1800" kern="1200" dirty="0" smtClean="0">
                          <a:solidFill>
                            <a:schemeClr val="tx1"/>
                          </a:solidFill>
                          <a:latin typeface="+mn-lt"/>
                          <a:ea typeface="+mn-ea"/>
                          <a:cs typeface="+mn-cs"/>
                        </a:rPr>
                        <a:t>Current Use of Services</a:t>
                      </a:r>
                      <a:endParaRPr kumimoji="0" lang="en-US" sz="3200" b="0" i="0" u="none" strike="noStrike" cap="none" normalizeH="0" baseline="0" dirty="0" smtClean="0">
                        <a:ln>
                          <a:noFill/>
                        </a:ln>
                        <a:solidFill>
                          <a:schemeClr val="tx1"/>
                        </a:solidFill>
                        <a:effectLst/>
                        <a:latin typeface="Arial" charset="0"/>
                      </a:endParaRPr>
                    </a:p>
                    <a:p>
                      <a:pPr marL="0" marR="0" lvl="0" indent="0" algn="l" defTabSz="81121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a:txBody>
                  <a:tcPr marL="45720" marR="45720"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Date Placeholder 4"/>
          <p:cNvSpPr>
            <a:spLocks noGrp="1"/>
          </p:cNvSpPr>
          <p:nvPr>
            <p:ph type="dt" sz="half" idx="4294967295"/>
          </p:nvPr>
        </p:nvSpPr>
        <p:spPr>
          <a:xfrm>
            <a:off x="685800" y="6248400"/>
            <a:ext cx="1905000" cy="457200"/>
          </a:xfrm>
        </p:spPr>
        <p:txBody>
          <a:bodyPr/>
          <a:lstStyle/>
          <a:p>
            <a:pPr>
              <a:defRPr/>
            </a:pPr>
            <a:fld id="{80D2FE58-8536-41D0-8EBA-E41E6C85644E}" type="datetime1">
              <a:rPr lang="en-US" smtClean="0"/>
              <a:pPr>
                <a:defRPr/>
              </a:pPr>
              <a:t>2/4/2013</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SMART-ESP Engagement Artifacts</a:t>
            </a:r>
            <a:endParaRPr lang="en-US" dirty="0"/>
          </a:p>
        </p:txBody>
      </p:sp>
      <p:sp>
        <p:nvSpPr>
          <p:cNvPr id="3" name="Content Placeholder 2"/>
          <p:cNvSpPr>
            <a:spLocks noGrp="1"/>
          </p:cNvSpPr>
          <p:nvPr>
            <p:ph idx="1"/>
          </p:nvPr>
        </p:nvSpPr>
        <p:spPr/>
        <p:txBody>
          <a:bodyPr/>
          <a:lstStyle/>
          <a:p>
            <a:r>
              <a:rPr lang="en-US" dirty="0" smtClean="0"/>
              <a:t>Five key artifacts developed during the course of SMART-ESP</a:t>
            </a:r>
          </a:p>
          <a:p>
            <a:pPr lvl="1"/>
            <a:r>
              <a:rPr lang="en-US" dirty="0" smtClean="0"/>
              <a:t>Stakeholder information is captured in the </a:t>
            </a:r>
            <a:r>
              <a:rPr lang="en-US" b="1" dirty="0" smtClean="0"/>
              <a:t>Stakeholder  List</a:t>
            </a:r>
          </a:p>
          <a:p>
            <a:pPr lvl="1"/>
            <a:r>
              <a:rPr lang="en-US" dirty="0" smtClean="0"/>
              <a:t>General migration issues are captured in the </a:t>
            </a:r>
            <a:r>
              <a:rPr lang="en-US" b="1" dirty="0" smtClean="0"/>
              <a:t>Migration Issues List</a:t>
            </a:r>
          </a:p>
          <a:p>
            <a:pPr lvl="1"/>
            <a:r>
              <a:rPr lang="en-US" dirty="0" smtClean="0"/>
              <a:t>Candidate services and their characteristics are captured in the </a:t>
            </a:r>
            <a:r>
              <a:rPr lang="en-US" b="1" dirty="0" smtClean="0"/>
              <a:t>Enterprise Service Table</a:t>
            </a:r>
          </a:p>
          <a:p>
            <a:pPr lvl="1"/>
            <a:r>
              <a:rPr lang="en-US" dirty="0" smtClean="0"/>
              <a:t>Mapping between key to-be business processes and candidate services is captured in the </a:t>
            </a:r>
            <a:r>
              <a:rPr lang="en-US" b="1" dirty="0" smtClean="0"/>
              <a:t>Business Process-Service Mapping Table</a:t>
            </a:r>
          </a:p>
          <a:p>
            <a:pPr lvl="1"/>
            <a:r>
              <a:rPr lang="en-US" dirty="0" smtClean="0"/>
              <a:t>Risks and issues specific to the legacy system components targeted for migration are captured in the </a:t>
            </a:r>
            <a:r>
              <a:rPr lang="en-US" b="1" dirty="0" smtClean="0"/>
              <a:t>Component Table</a:t>
            </a:r>
          </a:p>
          <a:p>
            <a:endParaRPr lang="en-US" dirty="0" smtClean="0"/>
          </a:p>
          <a:p>
            <a:endParaRPr lang="en-US" dirty="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pPr eaLnBrk="1" hangingPunct="1"/>
            <a:r>
              <a:rPr lang="en-US" dirty="0" smtClean="0"/>
              <a:t>SMART-ESP Artifacts</a:t>
            </a:r>
          </a:p>
        </p:txBody>
      </p:sp>
      <p:graphicFrame>
        <p:nvGraphicFramePr>
          <p:cNvPr id="1106947" name="Group 3"/>
          <p:cNvGraphicFramePr>
            <a:graphicFrameLocks noGrp="1"/>
          </p:cNvGraphicFramePr>
          <p:nvPr>
            <p:ph idx="1"/>
          </p:nvPr>
        </p:nvGraphicFramePr>
        <p:xfrm>
          <a:off x="355600" y="1263469"/>
          <a:ext cx="8282791" cy="2985022"/>
        </p:xfrm>
        <a:graphic>
          <a:graphicData uri="http://schemas.openxmlformats.org/drawingml/2006/table">
            <a:tbl>
              <a:tblPr/>
              <a:tblGrid>
                <a:gridCol w="1946536"/>
                <a:gridCol w="1017813"/>
                <a:gridCol w="1307428"/>
                <a:gridCol w="1394348"/>
                <a:gridCol w="1309238"/>
                <a:gridCol w="1307428"/>
              </a:tblGrid>
              <a:tr h="434975">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Establish </a:t>
                      </a:r>
                    </a:p>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Context</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Identify Expectations, Constraints, and Strategy</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Identify Desired Service Capabilities</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Analyze Legacy Assets</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Establish Service Portfolio</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r>
              <a:tr h="403225">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mn-lt"/>
                        </a:rPr>
                        <a:t>Stakeholder List </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Create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CC">
                        <a:alpha val="49804"/>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Complete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6699">
                        <a:alpha val="49804"/>
                      </a:srgbClr>
                    </a:solidFill>
                  </a:tcPr>
                </a:tc>
              </a:tr>
              <a:tr h="476284">
                <a:tc>
                  <a:txBody>
                    <a:bodyPr/>
                    <a:lstStyle/>
                    <a:p>
                      <a:pPr lvl="0" algn="ctr"/>
                      <a:r>
                        <a:rPr lang="en-US" sz="1200" b="1" kern="1200" dirty="0" smtClean="0">
                          <a:latin typeface="+mn-lt"/>
                        </a:rPr>
                        <a:t>Migration Issues List</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Create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CC">
                        <a:alpha val="49804"/>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Complete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6699">
                        <a:alpha val="49804"/>
                      </a:srgbClr>
                    </a:solidFill>
                  </a:tcPr>
                </a:tc>
              </a:tr>
              <a:tr h="476284">
                <a:tc>
                  <a:txBody>
                    <a:bodyPr/>
                    <a:lstStyle/>
                    <a:p>
                      <a:pPr lvl="0" algn="ctr"/>
                      <a:r>
                        <a:rPr lang="en-US" sz="1200" b="1" kern="1200" dirty="0" smtClean="0">
                          <a:latin typeface="+mn-lt"/>
                        </a:rPr>
                        <a:t>Enterprise Service Table </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alpha val="49804"/>
                      </a:scheme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Create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Complete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6699">
                        <a:alpha val="49804"/>
                      </a:srgbClr>
                    </a:solidFill>
                  </a:tcPr>
                </a:tc>
              </a:tr>
              <a:tr h="384175">
                <a:tc>
                  <a:txBody>
                    <a:bodyPr/>
                    <a:lstStyle/>
                    <a:p>
                      <a:pPr lvl="0" algn="ctr"/>
                      <a:r>
                        <a:rPr lang="en-US" sz="1200" b="1" kern="1200" dirty="0" smtClean="0">
                          <a:latin typeface="+mn-lt"/>
                        </a:rPr>
                        <a:t>Business Process -Service Mapping Table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alpha val="49804"/>
                      </a:scheme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Create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Update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Complete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6699">
                        <a:alpha val="49804"/>
                      </a:srgbClr>
                    </a:solidFill>
                  </a:tcPr>
                </a:tc>
              </a:tr>
              <a:tr h="349069">
                <a:tc>
                  <a:txBody>
                    <a:bodyPr/>
                    <a:lstStyle/>
                    <a:p>
                      <a:pPr lvl="0" algn="ctr"/>
                      <a:r>
                        <a:rPr lang="en-US" sz="1200" b="1" dirty="0" smtClean="0">
                          <a:latin typeface="+mn-lt"/>
                        </a:rPr>
                        <a:t>Component Table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alpha val="50000"/>
                      </a:srgbClr>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charset="0"/>
                      </a:endParaRP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Create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Complete</a:t>
                      </a:r>
                    </a:p>
                  </a:txBody>
                  <a:tcPr marL="45720" marR="45720"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6699">
                        <a:alpha val="49804"/>
                      </a:srgbClr>
                    </a:solidFill>
                  </a:tcPr>
                </a:tc>
              </a:tr>
            </a:tbl>
          </a:graphicData>
        </a:graphic>
      </p:graphicFrame>
      <p:sp>
        <p:nvSpPr>
          <p:cNvPr id="5" name="Date Placeholder 4"/>
          <p:cNvSpPr>
            <a:spLocks noGrp="1"/>
          </p:cNvSpPr>
          <p:nvPr>
            <p:ph type="dt" sz="half" idx="4294967295"/>
          </p:nvPr>
        </p:nvSpPr>
        <p:spPr>
          <a:xfrm>
            <a:off x="685800" y="6248400"/>
            <a:ext cx="1905000" cy="457200"/>
          </a:xfrm>
        </p:spPr>
        <p:txBody>
          <a:bodyPr/>
          <a:lstStyle/>
          <a:p>
            <a:pPr>
              <a:defRPr/>
            </a:pPr>
            <a:fld id="{86E68302-2FE4-473C-86D5-63DC3F0E92F4}" type="datetime1">
              <a:rPr lang="en-US" smtClean="0"/>
              <a:pPr>
                <a:defRPr/>
              </a:pPr>
              <a:t>2/4/2013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p:txBody>
          <a:bodyPr/>
          <a:lstStyle/>
          <a:p>
            <a:pPr eaLnBrk="1" hangingPunct="1"/>
            <a:r>
              <a:rPr lang="en-US" dirty="0" smtClean="0"/>
              <a:t>Establish Context</a:t>
            </a:r>
          </a:p>
        </p:txBody>
      </p:sp>
      <p:sp>
        <p:nvSpPr>
          <p:cNvPr id="179203" name="Rectangle 3"/>
          <p:cNvSpPr>
            <a:spLocks noGrp="1" noChangeArrowheads="1"/>
          </p:cNvSpPr>
          <p:nvPr>
            <p:ph type="body" sz="half" idx="2"/>
          </p:nvPr>
        </p:nvSpPr>
        <p:spPr>
          <a:xfrm>
            <a:off x="4770894" y="1752599"/>
            <a:ext cx="4071892" cy="3966275"/>
          </a:xfrm>
        </p:spPr>
        <p:txBody>
          <a:bodyPr/>
          <a:lstStyle/>
          <a:p>
            <a:pPr marL="0" indent="0">
              <a:spcAft>
                <a:spcPts val="300"/>
              </a:spcAft>
              <a:buSzPct val="100000"/>
            </a:pPr>
            <a:r>
              <a:rPr lang="en-US" dirty="0" smtClean="0"/>
              <a:t>The goals of Establish Context are to</a:t>
            </a:r>
          </a:p>
          <a:p>
            <a:pPr marL="0" indent="0">
              <a:spcAft>
                <a:spcPts val="300"/>
              </a:spcAft>
              <a:buSzPct val="100000"/>
            </a:pPr>
            <a:endParaRPr lang="en-US" sz="1800" dirty="0" smtClean="0"/>
          </a:p>
          <a:p>
            <a:pPr marL="573088" indent="-341313">
              <a:spcAft>
                <a:spcPts val="300"/>
              </a:spcAft>
              <a:buSzPct val="100000"/>
              <a:buFont typeface="Arial" pitchFamily="34" charset="0"/>
              <a:buChar char="•"/>
            </a:pPr>
            <a:r>
              <a:rPr lang="en-US" sz="1800" dirty="0" smtClean="0"/>
              <a:t>Gather general information about the organization, the stakeholders, and the target SOA environment</a:t>
            </a:r>
          </a:p>
          <a:p>
            <a:pPr marL="573088" indent="-341313">
              <a:spcAft>
                <a:spcPts val="300"/>
              </a:spcAft>
              <a:buSzPct val="100000"/>
              <a:buFont typeface="Arial" pitchFamily="34" charset="0"/>
              <a:buChar char="•"/>
            </a:pPr>
            <a:endParaRPr lang="en-US" sz="1800" dirty="0" smtClean="0"/>
          </a:p>
          <a:p>
            <a:pPr marL="573088" indent="-341313">
              <a:spcAft>
                <a:spcPts val="300"/>
              </a:spcAft>
              <a:buSzPct val="100000"/>
              <a:buFont typeface="Arial" pitchFamily="34" charset="0"/>
              <a:buChar char="•"/>
            </a:pPr>
            <a:r>
              <a:rPr lang="en-US" sz="1800" dirty="0" smtClean="0"/>
              <a:t>Identify the business drivers for a service portfolio approach</a:t>
            </a:r>
            <a:endParaRPr lang="en-US" dirty="0" smtClean="0"/>
          </a:p>
          <a:p>
            <a:pPr marL="341313" indent="-341313">
              <a:spcAft>
                <a:spcPts val="300"/>
              </a:spcAft>
              <a:buSzPct val="100000"/>
            </a:pPr>
            <a:endParaRPr lang="en-US" dirty="0" smtClean="0"/>
          </a:p>
        </p:txBody>
      </p:sp>
      <p:sp>
        <p:nvSpPr>
          <p:cNvPr id="22" name="Date Placeholder 21"/>
          <p:cNvSpPr>
            <a:spLocks noGrp="1"/>
          </p:cNvSpPr>
          <p:nvPr>
            <p:ph type="dt" sz="half" idx="4294967295"/>
          </p:nvPr>
        </p:nvSpPr>
        <p:spPr>
          <a:xfrm>
            <a:off x="685800" y="6248400"/>
            <a:ext cx="1905000" cy="457200"/>
          </a:xfrm>
        </p:spPr>
        <p:txBody>
          <a:bodyPr/>
          <a:lstStyle/>
          <a:p>
            <a:pPr>
              <a:defRPr/>
            </a:pPr>
            <a:fld id="{58AED13C-DEE0-4032-A90D-FBBC32B7429D}" type="datetime1">
              <a:rPr lang="en-US" smtClean="0"/>
              <a:pPr>
                <a:defRPr/>
              </a:pPr>
              <a:t>2/4/2013</a:t>
            </a:fld>
            <a:endParaRPr lang="en-US" dirty="0"/>
          </a:p>
        </p:txBody>
      </p:sp>
      <p:grpSp>
        <p:nvGrpSpPr>
          <p:cNvPr id="2" name="Group 22"/>
          <p:cNvGrpSpPr/>
          <p:nvPr/>
        </p:nvGrpSpPr>
        <p:grpSpPr>
          <a:xfrm>
            <a:off x="401680" y="1565694"/>
            <a:ext cx="4191799" cy="3823887"/>
            <a:chOff x="290467" y="1756186"/>
            <a:chExt cx="4335285" cy="3385969"/>
          </a:xfrm>
        </p:grpSpPr>
        <p:sp>
          <p:nvSpPr>
            <p:cNvPr id="7" name="Rectangle 6"/>
            <p:cNvSpPr/>
            <p:nvPr/>
          </p:nvSpPr>
          <p:spPr>
            <a:xfrm>
              <a:off x="290467" y="2689411"/>
              <a:ext cx="1463039" cy="408792"/>
            </a:xfrm>
            <a:prstGeom prst="rect">
              <a:avLst/>
            </a:prstGeom>
            <a:solidFill>
              <a:schemeClr val="accent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t>Identify Expectations, Constraints, and Strategy</a:t>
              </a:r>
              <a:endParaRPr lang="en-US" sz="800" b="1" dirty="0"/>
            </a:p>
          </p:txBody>
        </p:sp>
        <p:sp>
          <p:nvSpPr>
            <p:cNvPr id="8" name="Rectangle 7"/>
            <p:cNvSpPr/>
            <p:nvPr/>
          </p:nvSpPr>
          <p:spPr>
            <a:xfrm>
              <a:off x="2036251" y="2676227"/>
              <a:ext cx="1166322" cy="417507"/>
            </a:xfrm>
            <a:prstGeom prst="rect">
              <a:avLst/>
            </a:prstGeom>
            <a:solidFill>
              <a:schemeClr val="accent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pPr>
              <a:r>
                <a:rPr lang="en-US" sz="800" b="1" dirty="0" smtClean="0"/>
                <a:t>Identify Desired Service Capabilities</a:t>
              </a:r>
              <a:endParaRPr lang="en-US" sz="800" b="1" dirty="0"/>
            </a:p>
          </p:txBody>
        </p:sp>
        <p:sp>
          <p:nvSpPr>
            <p:cNvPr id="9" name="Rectangle 8"/>
            <p:cNvSpPr/>
            <p:nvPr/>
          </p:nvSpPr>
          <p:spPr>
            <a:xfrm>
              <a:off x="2134728" y="1756186"/>
              <a:ext cx="969368" cy="417507"/>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chemeClr val="tx1"/>
                  </a:solidFill>
                </a:rPr>
                <a:t>Establish Context</a:t>
              </a:r>
              <a:endParaRPr lang="en-US" sz="800" b="1" dirty="0">
                <a:solidFill>
                  <a:schemeClr val="tx1"/>
                </a:solidFill>
              </a:endParaRPr>
            </a:p>
          </p:txBody>
        </p:sp>
        <p:cxnSp>
          <p:nvCxnSpPr>
            <p:cNvPr id="10" name="Straight Arrow Connector 9"/>
            <p:cNvCxnSpPr>
              <a:stCxn id="9" idx="2"/>
              <a:endCxn id="8" idx="0"/>
            </p:cNvCxnSpPr>
            <p:nvPr/>
          </p:nvCxnSpPr>
          <p:spPr bwMode="auto">
            <a:xfrm rot="5400000">
              <a:off x="2368145" y="2424960"/>
              <a:ext cx="502534" cy="1588"/>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11" name="Straight Arrow Connector 10"/>
            <p:cNvCxnSpPr>
              <a:endCxn id="12" idx="0"/>
            </p:cNvCxnSpPr>
            <p:nvPr/>
          </p:nvCxnSpPr>
          <p:spPr bwMode="auto">
            <a:xfrm rot="16200000" flipH="1">
              <a:off x="2144438" y="3569901"/>
              <a:ext cx="941314" cy="8634"/>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12" name="Rectangle 11"/>
            <p:cNvSpPr/>
            <p:nvPr/>
          </p:nvSpPr>
          <p:spPr>
            <a:xfrm>
              <a:off x="1452143" y="4044875"/>
              <a:ext cx="2334538" cy="1097280"/>
            </a:xfrm>
            <a:prstGeom prst="rect">
              <a:avLst/>
            </a:prstGeom>
            <a:solidFill>
              <a:schemeClr val="accent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800" b="1" dirty="0" smtClean="0"/>
                <a:t>Establish Service Portfolio</a:t>
              </a:r>
            </a:p>
            <a:p>
              <a:endParaRPr lang="en-US" sz="1000" b="1" dirty="0"/>
            </a:p>
          </p:txBody>
        </p:sp>
        <p:grpSp>
          <p:nvGrpSpPr>
            <p:cNvPr id="3" name="Group 33"/>
            <p:cNvGrpSpPr/>
            <p:nvPr/>
          </p:nvGrpSpPr>
          <p:grpSpPr>
            <a:xfrm>
              <a:off x="1528736" y="4268216"/>
              <a:ext cx="2193399" cy="417507"/>
              <a:chOff x="382528" y="3860900"/>
              <a:chExt cx="2616499" cy="471889"/>
            </a:xfrm>
          </p:grpSpPr>
          <p:sp>
            <p:nvSpPr>
              <p:cNvPr id="20" name="Rectangle 19"/>
              <p:cNvSpPr/>
              <p:nvPr/>
            </p:nvSpPr>
            <p:spPr>
              <a:xfrm>
                <a:off x="382528" y="3860900"/>
                <a:ext cx="1217728" cy="471889"/>
              </a:xfrm>
              <a:prstGeom prst="rect">
                <a:avLst/>
              </a:prstGeom>
              <a:solidFill>
                <a:schemeClr val="accent1">
                  <a:lumMod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pPr>
                <a:r>
                  <a:rPr lang="en-US" sz="800" b="1" dirty="0" smtClean="0">
                    <a:solidFill>
                      <a:schemeClr val="tx1"/>
                    </a:solidFill>
                  </a:rPr>
                  <a:t>Targeted Business Process Areas</a:t>
                </a:r>
                <a:endParaRPr lang="en-US" sz="800" b="1" dirty="0">
                  <a:solidFill>
                    <a:schemeClr val="tx1"/>
                  </a:solidFill>
                </a:endParaRPr>
              </a:p>
            </p:txBody>
          </p:sp>
          <p:sp>
            <p:nvSpPr>
              <p:cNvPr id="21" name="Rectangle 20"/>
              <p:cNvSpPr/>
              <p:nvPr/>
            </p:nvSpPr>
            <p:spPr>
              <a:xfrm>
                <a:off x="1760369" y="3860900"/>
                <a:ext cx="1238658" cy="471889"/>
              </a:xfrm>
              <a:prstGeom prst="rect">
                <a:avLst/>
              </a:prstGeom>
              <a:solidFill>
                <a:schemeClr val="accent1">
                  <a:lumMod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pPr>
                <a:r>
                  <a:rPr lang="en-US" sz="800" b="1" dirty="0" smtClean="0">
                    <a:solidFill>
                      <a:schemeClr val="tx1"/>
                    </a:solidFill>
                  </a:rPr>
                  <a:t>Identified Enterprise Services</a:t>
                </a:r>
                <a:endParaRPr lang="en-US" sz="800" b="1" dirty="0">
                  <a:solidFill>
                    <a:schemeClr val="tx1"/>
                  </a:solidFill>
                </a:endParaRPr>
              </a:p>
            </p:txBody>
          </p:sp>
        </p:grpSp>
        <p:sp>
          <p:nvSpPr>
            <p:cNvPr id="14" name="Rectangle 13"/>
            <p:cNvSpPr/>
            <p:nvPr/>
          </p:nvSpPr>
          <p:spPr>
            <a:xfrm>
              <a:off x="3655925" y="2676227"/>
              <a:ext cx="969827" cy="417507"/>
            </a:xfrm>
            <a:prstGeom prst="rect">
              <a:avLst/>
            </a:prstGeom>
            <a:solidFill>
              <a:schemeClr val="accent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t>Analyze Legacy Assets</a:t>
              </a:r>
              <a:endParaRPr lang="en-US" sz="800" b="1" dirty="0"/>
            </a:p>
          </p:txBody>
        </p:sp>
        <p:cxnSp>
          <p:nvCxnSpPr>
            <p:cNvPr id="15" name="Shape 14"/>
            <p:cNvCxnSpPr>
              <a:stCxn id="9" idx="3"/>
              <a:endCxn id="14" idx="0"/>
            </p:cNvCxnSpPr>
            <p:nvPr/>
          </p:nvCxnSpPr>
          <p:spPr bwMode="auto">
            <a:xfrm>
              <a:off x="3104096" y="1964940"/>
              <a:ext cx="1036743" cy="711287"/>
            </a:xfrm>
            <a:prstGeom prst="bentConnector2">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16" name="Shape 15"/>
            <p:cNvCxnSpPr>
              <a:stCxn id="9" idx="1"/>
              <a:endCxn id="7" idx="0"/>
            </p:cNvCxnSpPr>
            <p:nvPr/>
          </p:nvCxnSpPr>
          <p:spPr bwMode="auto">
            <a:xfrm rot="10800000" flipV="1">
              <a:off x="1021988" y="1964939"/>
              <a:ext cx="1112741" cy="724471"/>
            </a:xfrm>
            <a:prstGeom prst="bentConnector2">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17" name="Shape 65"/>
            <p:cNvCxnSpPr>
              <a:stCxn id="7" idx="2"/>
            </p:cNvCxnSpPr>
            <p:nvPr/>
          </p:nvCxnSpPr>
          <p:spPr bwMode="auto">
            <a:xfrm rot="16200000" flipH="1">
              <a:off x="656218" y="3463972"/>
              <a:ext cx="1140313" cy="408774"/>
            </a:xfrm>
            <a:prstGeom prst="bentConnector3">
              <a:avLst>
                <a:gd name="adj1" fmla="val 100000"/>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18" name="Shape 65"/>
            <p:cNvCxnSpPr/>
            <p:nvPr/>
          </p:nvCxnSpPr>
          <p:spPr bwMode="auto">
            <a:xfrm rot="5400000">
              <a:off x="3441087" y="3442157"/>
              <a:ext cx="1077411" cy="386215"/>
            </a:xfrm>
            <a:prstGeom prst="bentConnector3">
              <a:avLst>
                <a:gd name="adj1" fmla="val 99924"/>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19" name="Rectangle 18"/>
            <p:cNvSpPr/>
            <p:nvPr/>
          </p:nvSpPr>
          <p:spPr bwMode="auto">
            <a:xfrm>
              <a:off x="2094892" y="4786986"/>
              <a:ext cx="1186185" cy="285536"/>
            </a:xfrm>
            <a:prstGeom prst="rect">
              <a:avLst/>
            </a:prstGeom>
            <a:solidFill>
              <a:schemeClr val="accent1">
                <a:lumMod val="90000"/>
              </a:schemeClr>
            </a:solidFill>
            <a:ln w="2857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Tx/>
                <a:buFontTx/>
                <a:buNone/>
                <a:tabLst/>
              </a:pPr>
              <a:r>
                <a:rPr kumimoji="0" lang="en-US" sz="800" b="1" i="0" u="none" strike="noStrike" cap="none" normalizeH="0" baseline="0" dirty="0" smtClean="0">
                  <a:ln>
                    <a:noFill/>
                  </a:ln>
                  <a:solidFill>
                    <a:schemeClr val="tx1"/>
                  </a:solidFill>
                  <a:effectLst/>
                  <a:latin typeface="+mn-lt"/>
                  <a:ea typeface="ＭＳ Ｐゴシック" pitchFamily="-63" charset="-128"/>
                </a:rPr>
                <a:t>Migration Issues</a:t>
              </a:r>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a:xfrm>
            <a:off x="338138" y="304800"/>
            <a:ext cx="8501062" cy="775597"/>
          </a:xfrm>
        </p:spPr>
        <p:txBody>
          <a:bodyPr/>
          <a:lstStyle/>
          <a:p>
            <a:pPr lvl="1"/>
            <a:r>
              <a:rPr lang="en-US" dirty="0" smtClean="0"/>
              <a:t>Identify Expectations, Constraints, and </a:t>
            </a:r>
            <a:br>
              <a:rPr lang="en-US" dirty="0" smtClean="0"/>
            </a:br>
            <a:r>
              <a:rPr lang="en-US" dirty="0" smtClean="0"/>
              <a:t>Strategy</a:t>
            </a:r>
          </a:p>
        </p:txBody>
      </p:sp>
      <p:sp>
        <p:nvSpPr>
          <p:cNvPr id="179203" name="Rectangle 3"/>
          <p:cNvSpPr>
            <a:spLocks noGrp="1" noChangeArrowheads="1"/>
          </p:cNvSpPr>
          <p:nvPr>
            <p:ph type="body" sz="half" idx="2"/>
          </p:nvPr>
        </p:nvSpPr>
        <p:spPr>
          <a:xfrm>
            <a:off x="4770894" y="1628615"/>
            <a:ext cx="3886200" cy="3966275"/>
          </a:xfrm>
        </p:spPr>
        <p:txBody>
          <a:bodyPr/>
          <a:lstStyle/>
          <a:p>
            <a:pPr marL="0" indent="0">
              <a:spcAft>
                <a:spcPts val="300"/>
              </a:spcAft>
              <a:buSzPct val="100000"/>
            </a:pPr>
            <a:r>
              <a:rPr lang="en-US" dirty="0" smtClean="0"/>
              <a:t>The goals of Identify Expectations, Constraints, and Strategy are to discover</a:t>
            </a:r>
          </a:p>
          <a:p>
            <a:pPr marL="0" indent="0">
              <a:spcAft>
                <a:spcPts val="300"/>
              </a:spcAft>
              <a:buSzPct val="100000"/>
            </a:pPr>
            <a:endParaRPr lang="en-US" dirty="0" smtClean="0"/>
          </a:p>
          <a:p>
            <a:pPr marL="511175" indent="-279400">
              <a:spcAft>
                <a:spcPts val="300"/>
              </a:spcAft>
              <a:buSzPct val="100000"/>
              <a:buFont typeface="Arial" pitchFamily="34" charset="0"/>
              <a:buChar char="•"/>
            </a:pPr>
            <a:r>
              <a:rPr lang="en-US" sz="1800" dirty="0" smtClean="0"/>
              <a:t>Organizational aspects of the enterprise</a:t>
            </a:r>
          </a:p>
          <a:p>
            <a:pPr marL="511175" indent="-279400">
              <a:spcAft>
                <a:spcPts val="300"/>
              </a:spcAft>
              <a:buSzPct val="100000"/>
              <a:buFont typeface="Arial" pitchFamily="34" charset="0"/>
              <a:buChar char="•"/>
            </a:pPr>
            <a:endParaRPr lang="en-US" sz="1800" dirty="0" smtClean="0"/>
          </a:p>
          <a:p>
            <a:pPr marL="511175" indent="-279400">
              <a:spcAft>
                <a:spcPts val="300"/>
              </a:spcAft>
              <a:buSzPct val="100000"/>
              <a:buFont typeface="Arial" pitchFamily="34" charset="0"/>
              <a:buChar char="•"/>
            </a:pPr>
            <a:r>
              <a:rPr lang="en-US" sz="1800" dirty="0" smtClean="0"/>
              <a:t>The planned migration strategy </a:t>
            </a:r>
          </a:p>
          <a:p>
            <a:pPr marL="511175" indent="-279400">
              <a:spcAft>
                <a:spcPts val="300"/>
              </a:spcAft>
              <a:buSzPct val="100000"/>
              <a:buFont typeface="Arial" pitchFamily="34" charset="0"/>
              <a:buChar char="•"/>
            </a:pPr>
            <a:endParaRPr lang="en-US" sz="1800" dirty="0" smtClean="0"/>
          </a:p>
          <a:p>
            <a:pPr marL="511175" indent="-279400">
              <a:spcAft>
                <a:spcPts val="300"/>
              </a:spcAft>
              <a:buSzPct val="100000"/>
              <a:buFont typeface="Arial" pitchFamily="34" charset="0"/>
              <a:buChar char="•"/>
            </a:pPr>
            <a:r>
              <a:rPr lang="en-US" sz="1800" dirty="0" smtClean="0"/>
              <a:t>Expectations about service provision vs. consumption</a:t>
            </a:r>
          </a:p>
          <a:p>
            <a:pPr marL="511175" indent="-279400">
              <a:spcAft>
                <a:spcPts val="300"/>
              </a:spcAft>
              <a:buSzPct val="100000"/>
              <a:buFont typeface="Arial" pitchFamily="34" charset="0"/>
              <a:buChar char="•"/>
            </a:pPr>
            <a:endParaRPr lang="en-US" sz="1800" dirty="0" smtClean="0"/>
          </a:p>
          <a:p>
            <a:pPr marL="511175" indent="-279400">
              <a:spcAft>
                <a:spcPts val="300"/>
              </a:spcAft>
              <a:buSzPct val="100000"/>
              <a:buFont typeface="Arial" pitchFamily="34" charset="0"/>
              <a:buChar char="•"/>
            </a:pPr>
            <a:r>
              <a:rPr lang="en-US" sz="1800" dirty="0" smtClean="0"/>
              <a:t>The post-migration strategy</a:t>
            </a:r>
            <a:endParaRPr lang="en-US" sz="1800" dirty="0" smtClean="0">
              <a:solidFill>
                <a:srgbClr val="0099CC"/>
              </a:solidFill>
            </a:endParaRPr>
          </a:p>
        </p:txBody>
      </p:sp>
      <p:sp>
        <p:nvSpPr>
          <p:cNvPr id="22" name="Date Placeholder 21"/>
          <p:cNvSpPr>
            <a:spLocks noGrp="1"/>
          </p:cNvSpPr>
          <p:nvPr>
            <p:ph type="dt" sz="half" idx="4294967295"/>
          </p:nvPr>
        </p:nvSpPr>
        <p:spPr>
          <a:xfrm>
            <a:off x="685800" y="6248400"/>
            <a:ext cx="1905000" cy="457200"/>
          </a:xfrm>
        </p:spPr>
        <p:txBody>
          <a:bodyPr/>
          <a:lstStyle/>
          <a:p>
            <a:pPr>
              <a:defRPr/>
            </a:pPr>
            <a:fld id="{1C159CC6-0CEF-438E-BC74-436A6A8DAAF5}" type="datetime1">
              <a:rPr lang="en-US" smtClean="0"/>
              <a:pPr>
                <a:defRPr/>
              </a:pPr>
              <a:t>2/4/2013</a:t>
            </a:fld>
            <a:endParaRPr lang="en-US" dirty="0"/>
          </a:p>
        </p:txBody>
      </p:sp>
      <p:grpSp>
        <p:nvGrpSpPr>
          <p:cNvPr id="2" name="Group 37"/>
          <p:cNvGrpSpPr/>
          <p:nvPr/>
        </p:nvGrpSpPr>
        <p:grpSpPr>
          <a:xfrm>
            <a:off x="272589" y="1753497"/>
            <a:ext cx="4062708" cy="3732903"/>
            <a:chOff x="161376" y="1734671"/>
            <a:chExt cx="4335285" cy="3385969"/>
          </a:xfrm>
        </p:grpSpPr>
        <p:sp>
          <p:nvSpPr>
            <p:cNvPr id="23" name="Rectangle 22"/>
            <p:cNvSpPr/>
            <p:nvPr/>
          </p:nvSpPr>
          <p:spPr>
            <a:xfrm>
              <a:off x="161376" y="2667896"/>
              <a:ext cx="1463039" cy="408792"/>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chemeClr val="tx1"/>
                  </a:solidFill>
                </a:rPr>
                <a:t>Identify Expectations, Constraints, and Strategy</a:t>
              </a:r>
              <a:endParaRPr lang="en-US" sz="800" b="1" dirty="0">
                <a:solidFill>
                  <a:schemeClr val="tx1"/>
                </a:solidFill>
              </a:endParaRPr>
            </a:p>
          </p:txBody>
        </p:sp>
        <p:sp>
          <p:nvSpPr>
            <p:cNvPr id="24" name="Rectangle 23"/>
            <p:cNvSpPr/>
            <p:nvPr/>
          </p:nvSpPr>
          <p:spPr>
            <a:xfrm>
              <a:off x="1907160" y="2654712"/>
              <a:ext cx="1166322" cy="417507"/>
            </a:xfrm>
            <a:prstGeom prst="rect">
              <a:avLst/>
            </a:prstGeom>
            <a:solidFill>
              <a:schemeClr val="accent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pPr>
              <a:r>
                <a:rPr lang="en-US" sz="800" b="1" dirty="0" smtClean="0"/>
                <a:t>Identify Desired Service Capabilities</a:t>
              </a:r>
              <a:endParaRPr lang="en-US" sz="800" b="1" dirty="0"/>
            </a:p>
          </p:txBody>
        </p:sp>
        <p:sp>
          <p:nvSpPr>
            <p:cNvPr id="25" name="Rectangle 24"/>
            <p:cNvSpPr/>
            <p:nvPr/>
          </p:nvSpPr>
          <p:spPr>
            <a:xfrm>
              <a:off x="2005637" y="1734671"/>
              <a:ext cx="969368" cy="417507"/>
            </a:xfrm>
            <a:prstGeom prst="rect">
              <a:avLst/>
            </a:prstGeom>
            <a:solidFill>
              <a:schemeClr val="accent5">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chemeClr val="bg1"/>
                  </a:solidFill>
                </a:rPr>
                <a:t>Establish Context</a:t>
              </a:r>
              <a:endParaRPr lang="en-US" sz="800" b="1" dirty="0">
                <a:solidFill>
                  <a:schemeClr val="bg1"/>
                </a:solidFill>
              </a:endParaRPr>
            </a:p>
          </p:txBody>
        </p:sp>
        <p:cxnSp>
          <p:nvCxnSpPr>
            <p:cNvPr id="26" name="Straight Arrow Connector 25"/>
            <p:cNvCxnSpPr>
              <a:stCxn id="25" idx="2"/>
              <a:endCxn id="24" idx="0"/>
            </p:cNvCxnSpPr>
            <p:nvPr/>
          </p:nvCxnSpPr>
          <p:spPr bwMode="auto">
            <a:xfrm rot="5400000">
              <a:off x="2239054" y="2403445"/>
              <a:ext cx="502534" cy="1588"/>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27" name="Straight Arrow Connector 26"/>
            <p:cNvCxnSpPr>
              <a:endCxn id="28" idx="0"/>
            </p:cNvCxnSpPr>
            <p:nvPr/>
          </p:nvCxnSpPr>
          <p:spPr bwMode="auto">
            <a:xfrm rot="16200000" flipH="1">
              <a:off x="2015347" y="3548386"/>
              <a:ext cx="941314" cy="8634"/>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28" name="Rectangle 27"/>
            <p:cNvSpPr/>
            <p:nvPr/>
          </p:nvSpPr>
          <p:spPr>
            <a:xfrm>
              <a:off x="1323052" y="4023360"/>
              <a:ext cx="2334538" cy="1097280"/>
            </a:xfrm>
            <a:prstGeom prst="rect">
              <a:avLst/>
            </a:prstGeom>
            <a:solidFill>
              <a:schemeClr val="accent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800" b="1" dirty="0" smtClean="0"/>
                <a:t>Establish Service Portfolio</a:t>
              </a:r>
            </a:p>
            <a:p>
              <a:endParaRPr lang="en-US" sz="1000" b="1" dirty="0"/>
            </a:p>
          </p:txBody>
        </p:sp>
        <p:grpSp>
          <p:nvGrpSpPr>
            <p:cNvPr id="3" name="Group 33"/>
            <p:cNvGrpSpPr/>
            <p:nvPr/>
          </p:nvGrpSpPr>
          <p:grpSpPr>
            <a:xfrm>
              <a:off x="1399645" y="4246701"/>
              <a:ext cx="2193399" cy="417507"/>
              <a:chOff x="382528" y="3860900"/>
              <a:chExt cx="2616499" cy="471889"/>
            </a:xfrm>
          </p:grpSpPr>
          <p:sp>
            <p:nvSpPr>
              <p:cNvPr id="30" name="Rectangle 29"/>
              <p:cNvSpPr/>
              <p:nvPr/>
            </p:nvSpPr>
            <p:spPr>
              <a:xfrm>
                <a:off x="382528" y="3860900"/>
                <a:ext cx="1217728" cy="471889"/>
              </a:xfrm>
              <a:prstGeom prst="rect">
                <a:avLst/>
              </a:prstGeom>
              <a:solidFill>
                <a:schemeClr val="accent1">
                  <a:lumMod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pPr>
                <a:r>
                  <a:rPr lang="en-US" sz="800" b="1" dirty="0" smtClean="0">
                    <a:solidFill>
                      <a:schemeClr val="tx1"/>
                    </a:solidFill>
                  </a:rPr>
                  <a:t>Targeted Business Process Areas</a:t>
                </a:r>
                <a:endParaRPr lang="en-US" sz="800" b="1" dirty="0">
                  <a:solidFill>
                    <a:schemeClr val="tx1"/>
                  </a:solidFill>
                </a:endParaRPr>
              </a:p>
            </p:txBody>
          </p:sp>
          <p:sp>
            <p:nvSpPr>
              <p:cNvPr id="31" name="Rectangle 30"/>
              <p:cNvSpPr/>
              <p:nvPr/>
            </p:nvSpPr>
            <p:spPr>
              <a:xfrm>
                <a:off x="1760369" y="3860900"/>
                <a:ext cx="1238658" cy="471889"/>
              </a:xfrm>
              <a:prstGeom prst="rect">
                <a:avLst/>
              </a:prstGeom>
              <a:solidFill>
                <a:schemeClr val="accent1">
                  <a:lumMod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pPr>
                <a:r>
                  <a:rPr lang="en-US" sz="800" b="1" dirty="0" smtClean="0">
                    <a:solidFill>
                      <a:schemeClr val="tx1"/>
                    </a:solidFill>
                  </a:rPr>
                  <a:t>Identified Enterprise Services</a:t>
                </a:r>
                <a:endParaRPr lang="en-US" sz="800" b="1" dirty="0">
                  <a:solidFill>
                    <a:schemeClr val="tx1"/>
                  </a:solidFill>
                </a:endParaRPr>
              </a:p>
            </p:txBody>
          </p:sp>
        </p:grpSp>
        <p:sp>
          <p:nvSpPr>
            <p:cNvPr id="32" name="Rectangle 31"/>
            <p:cNvSpPr/>
            <p:nvPr/>
          </p:nvSpPr>
          <p:spPr>
            <a:xfrm>
              <a:off x="3526834" y="2654712"/>
              <a:ext cx="969827" cy="417507"/>
            </a:xfrm>
            <a:prstGeom prst="rect">
              <a:avLst/>
            </a:prstGeom>
            <a:solidFill>
              <a:schemeClr val="accent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t>Analyze Legacy Assets</a:t>
              </a:r>
              <a:endParaRPr lang="en-US" sz="800" b="1" dirty="0"/>
            </a:p>
          </p:txBody>
        </p:sp>
        <p:cxnSp>
          <p:nvCxnSpPr>
            <p:cNvPr id="33" name="Shape 32"/>
            <p:cNvCxnSpPr>
              <a:stCxn id="25" idx="3"/>
              <a:endCxn id="32" idx="0"/>
            </p:cNvCxnSpPr>
            <p:nvPr/>
          </p:nvCxnSpPr>
          <p:spPr bwMode="auto">
            <a:xfrm>
              <a:off x="2975005" y="1943425"/>
              <a:ext cx="1036743" cy="711287"/>
            </a:xfrm>
            <a:prstGeom prst="bentConnector2">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34" name="Shape 33"/>
            <p:cNvCxnSpPr>
              <a:stCxn id="25" idx="1"/>
              <a:endCxn id="23" idx="0"/>
            </p:cNvCxnSpPr>
            <p:nvPr/>
          </p:nvCxnSpPr>
          <p:spPr bwMode="auto">
            <a:xfrm rot="10800000" flipV="1">
              <a:off x="892897" y="1943424"/>
              <a:ext cx="1112741" cy="724471"/>
            </a:xfrm>
            <a:prstGeom prst="bentConnector2">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35" name="Shape 65"/>
            <p:cNvCxnSpPr>
              <a:stCxn id="23" idx="2"/>
            </p:cNvCxnSpPr>
            <p:nvPr/>
          </p:nvCxnSpPr>
          <p:spPr bwMode="auto">
            <a:xfrm rot="16200000" flipH="1">
              <a:off x="527127" y="3442457"/>
              <a:ext cx="1140313" cy="408774"/>
            </a:xfrm>
            <a:prstGeom prst="bentConnector3">
              <a:avLst>
                <a:gd name="adj1" fmla="val 100000"/>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36" name="Shape 65"/>
            <p:cNvCxnSpPr/>
            <p:nvPr/>
          </p:nvCxnSpPr>
          <p:spPr bwMode="auto">
            <a:xfrm rot="5400000">
              <a:off x="3311996" y="3420642"/>
              <a:ext cx="1077411" cy="386215"/>
            </a:xfrm>
            <a:prstGeom prst="bentConnector3">
              <a:avLst>
                <a:gd name="adj1" fmla="val 99924"/>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37" name="Rectangle 36"/>
            <p:cNvSpPr/>
            <p:nvPr/>
          </p:nvSpPr>
          <p:spPr bwMode="auto">
            <a:xfrm>
              <a:off x="1965801" y="4765471"/>
              <a:ext cx="1186185" cy="285536"/>
            </a:xfrm>
            <a:prstGeom prst="rect">
              <a:avLst/>
            </a:prstGeom>
            <a:solidFill>
              <a:schemeClr val="accent1">
                <a:lumMod val="90000"/>
              </a:schemeClr>
            </a:solidFill>
            <a:ln w="2857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Tx/>
                <a:buFontTx/>
                <a:buNone/>
                <a:tabLst/>
              </a:pPr>
              <a:r>
                <a:rPr kumimoji="0" lang="en-US" sz="800" b="1" i="0" u="none" strike="noStrike" cap="none" normalizeH="0" baseline="0" dirty="0" smtClean="0">
                  <a:ln>
                    <a:noFill/>
                  </a:ln>
                  <a:solidFill>
                    <a:schemeClr val="tx1"/>
                  </a:solidFill>
                  <a:effectLst/>
                  <a:latin typeface="+mn-lt"/>
                  <a:ea typeface="ＭＳ Ｐゴシック" pitchFamily="-63" charset="-128"/>
                </a:rPr>
                <a:t>Migration Issues</a:t>
              </a:r>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a:xfrm>
            <a:off x="338138" y="304800"/>
            <a:ext cx="8501062" cy="387798"/>
          </a:xfrm>
        </p:spPr>
        <p:txBody>
          <a:bodyPr/>
          <a:lstStyle/>
          <a:p>
            <a:pPr lvl="1"/>
            <a:r>
              <a:rPr lang="en-US" dirty="0" smtClean="0"/>
              <a:t>Identify Desired Service Capabilities</a:t>
            </a:r>
          </a:p>
        </p:txBody>
      </p:sp>
      <p:sp>
        <p:nvSpPr>
          <p:cNvPr id="179203" name="Rectangle 3"/>
          <p:cNvSpPr>
            <a:spLocks noGrp="1" noChangeArrowheads="1"/>
          </p:cNvSpPr>
          <p:nvPr>
            <p:ph type="body" sz="half" idx="2"/>
          </p:nvPr>
        </p:nvSpPr>
        <p:spPr>
          <a:xfrm>
            <a:off x="4770894" y="1752599"/>
            <a:ext cx="3886200" cy="3966275"/>
          </a:xfrm>
        </p:spPr>
        <p:txBody>
          <a:bodyPr/>
          <a:lstStyle/>
          <a:p>
            <a:pPr marL="0" indent="0">
              <a:spcAft>
                <a:spcPts val="300"/>
              </a:spcAft>
              <a:buSzPct val="100000"/>
            </a:pPr>
            <a:r>
              <a:rPr lang="en-US" dirty="0" smtClean="0"/>
              <a:t>The goals of Identify Desired Service Capabilities are to gather</a:t>
            </a:r>
          </a:p>
          <a:p>
            <a:pPr marL="0" indent="0">
              <a:spcAft>
                <a:spcPts val="300"/>
              </a:spcAft>
              <a:buSzPct val="100000"/>
            </a:pPr>
            <a:endParaRPr lang="en-US" dirty="0" smtClean="0"/>
          </a:p>
          <a:p>
            <a:pPr marL="341313" indent="-341313">
              <a:spcAft>
                <a:spcPts val="300"/>
              </a:spcAft>
              <a:buSzPct val="100000"/>
              <a:buFont typeface="Arial" pitchFamily="34" charset="0"/>
              <a:buChar char="•"/>
            </a:pPr>
            <a:r>
              <a:rPr lang="en-US" sz="1800" dirty="0" smtClean="0">
                <a:solidFill>
                  <a:schemeClr val="tx1"/>
                </a:solidFill>
              </a:rPr>
              <a:t>Candidate process areas for migration</a:t>
            </a:r>
          </a:p>
          <a:p>
            <a:pPr marL="341313" indent="-341313">
              <a:spcAft>
                <a:spcPts val="300"/>
              </a:spcAft>
              <a:buSzPct val="100000"/>
              <a:buFont typeface="Arial" pitchFamily="34" charset="0"/>
              <a:buChar char="•"/>
            </a:pPr>
            <a:endParaRPr lang="en-US" sz="1800" dirty="0" smtClean="0">
              <a:solidFill>
                <a:schemeClr val="tx1"/>
              </a:solidFill>
            </a:endParaRPr>
          </a:p>
          <a:p>
            <a:pPr marL="341313" indent="-341313">
              <a:spcAft>
                <a:spcPts val="300"/>
              </a:spcAft>
              <a:buSzPct val="100000"/>
              <a:buFont typeface="Arial" pitchFamily="34" charset="0"/>
              <a:buChar char="•"/>
            </a:pPr>
            <a:r>
              <a:rPr lang="en-US" sz="1800" dirty="0" smtClean="0">
                <a:solidFill>
                  <a:schemeClr val="tx1"/>
                </a:solidFill>
              </a:rPr>
              <a:t>Analysis of operational processes</a:t>
            </a:r>
          </a:p>
          <a:p>
            <a:pPr marL="341313" indent="-341313">
              <a:spcAft>
                <a:spcPts val="300"/>
              </a:spcAft>
              <a:buSzPct val="100000"/>
              <a:buFont typeface="Arial" pitchFamily="34" charset="0"/>
              <a:buChar char="•"/>
            </a:pPr>
            <a:endParaRPr lang="en-US" sz="1800" dirty="0" smtClean="0">
              <a:solidFill>
                <a:schemeClr val="tx1"/>
              </a:solidFill>
            </a:endParaRPr>
          </a:p>
          <a:p>
            <a:pPr marL="341313" indent="-341313">
              <a:spcAft>
                <a:spcPts val="300"/>
              </a:spcAft>
              <a:buSzPct val="100000"/>
              <a:buFont typeface="Arial" pitchFamily="34" charset="0"/>
              <a:buChar char="•"/>
            </a:pPr>
            <a:r>
              <a:rPr lang="en-US" sz="1800" dirty="0" smtClean="0">
                <a:solidFill>
                  <a:schemeClr val="tx1"/>
                </a:solidFill>
              </a:rPr>
              <a:t>Candidate services for portfolio</a:t>
            </a:r>
          </a:p>
        </p:txBody>
      </p:sp>
      <p:sp>
        <p:nvSpPr>
          <p:cNvPr id="22" name="Date Placeholder 21"/>
          <p:cNvSpPr>
            <a:spLocks noGrp="1"/>
          </p:cNvSpPr>
          <p:nvPr>
            <p:ph type="dt" sz="half" idx="4294967295"/>
          </p:nvPr>
        </p:nvSpPr>
        <p:spPr>
          <a:xfrm>
            <a:off x="685800" y="6248400"/>
            <a:ext cx="1905000" cy="457200"/>
          </a:xfrm>
        </p:spPr>
        <p:txBody>
          <a:bodyPr/>
          <a:lstStyle/>
          <a:p>
            <a:pPr>
              <a:defRPr/>
            </a:pPr>
            <a:fld id="{1C159CC6-0CEF-438E-BC74-436A6A8DAAF5}" type="datetime1">
              <a:rPr lang="en-US" smtClean="0"/>
              <a:pPr>
                <a:defRPr/>
              </a:pPr>
              <a:t>2/4/2013</a:t>
            </a:fld>
            <a:endParaRPr lang="en-US" dirty="0"/>
          </a:p>
        </p:txBody>
      </p:sp>
      <p:grpSp>
        <p:nvGrpSpPr>
          <p:cNvPr id="2" name="Group 37"/>
          <p:cNvGrpSpPr/>
          <p:nvPr/>
        </p:nvGrpSpPr>
        <p:grpSpPr>
          <a:xfrm>
            <a:off x="389646" y="1570617"/>
            <a:ext cx="4031712" cy="3668357"/>
            <a:chOff x="161376" y="1734671"/>
            <a:chExt cx="4335285" cy="3385969"/>
          </a:xfrm>
        </p:grpSpPr>
        <p:sp>
          <p:nvSpPr>
            <p:cNvPr id="23" name="Rectangle 22"/>
            <p:cNvSpPr/>
            <p:nvPr/>
          </p:nvSpPr>
          <p:spPr>
            <a:xfrm>
              <a:off x="161376" y="2667896"/>
              <a:ext cx="1463039" cy="408792"/>
            </a:xfrm>
            <a:prstGeom prst="rect">
              <a:avLst/>
            </a:prstGeom>
            <a:solidFill>
              <a:schemeClr val="accent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chemeClr val="bg1"/>
                  </a:solidFill>
                </a:rPr>
                <a:t>Identify Expectations, Constraints, and Strategy</a:t>
              </a:r>
              <a:endParaRPr lang="en-US" sz="800" b="1" dirty="0">
                <a:solidFill>
                  <a:schemeClr val="bg1"/>
                </a:solidFill>
              </a:endParaRPr>
            </a:p>
          </p:txBody>
        </p:sp>
        <p:sp>
          <p:nvSpPr>
            <p:cNvPr id="24" name="Rectangle 23"/>
            <p:cNvSpPr/>
            <p:nvPr/>
          </p:nvSpPr>
          <p:spPr>
            <a:xfrm>
              <a:off x="1907160" y="2654712"/>
              <a:ext cx="1166322" cy="417507"/>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pPr>
              <a:r>
                <a:rPr lang="en-US" sz="800" b="1" dirty="0" smtClean="0">
                  <a:solidFill>
                    <a:schemeClr val="tx1"/>
                  </a:solidFill>
                </a:rPr>
                <a:t>Identify Desired Service Capabilities</a:t>
              </a:r>
              <a:endParaRPr lang="en-US" sz="800" b="1" dirty="0">
                <a:solidFill>
                  <a:schemeClr val="tx1"/>
                </a:solidFill>
              </a:endParaRPr>
            </a:p>
          </p:txBody>
        </p:sp>
        <p:sp>
          <p:nvSpPr>
            <p:cNvPr id="25" name="Rectangle 24"/>
            <p:cNvSpPr/>
            <p:nvPr/>
          </p:nvSpPr>
          <p:spPr>
            <a:xfrm>
              <a:off x="2005637" y="1734671"/>
              <a:ext cx="969368" cy="417507"/>
            </a:xfrm>
            <a:prstGeom prst="rect">
              <a:avLst/>
            </a:prstGeom>
            <a:solidFill>
              <a:schemeClr val="accent5">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chemeClr val="bg1"/>
                  </a:solidFill>
                </a:rPr>
                <a:t>Establish Context</a:t>
              </a:r>
              <a:endParaRPr lang="en-US" sz="800" b="1" dirty="0">
                <a:solidFill>
                  <a:schemeClr val="bg1"/>
                </a:solidFill>
              </a:endParaRPr>
            </a:p>
          </p:txBody>
        </p:sp>
        <p:cxnSp>
          <p:nvCxnSpPr>
            <p:cNvPr id="26" name="Straight Arrow Connector 25"/>
            <p:cNvCxnSpPr>
              <a:stCxn id="25" idx="2"/>
              <a:endCxn id="24" idx="0"/>
            </p:cNvCxnSpPr>
            <p:nvPr/>
          </p:nvCxnSpPr>
          <p:spPr bwMode="auto">
            <a:xfrm rot="5400000">
              <a:off x="2239054" y="2403445"/>
              <a:ext cx="502534" cy="1588"/>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27" name="Straight Arrow Connector 26"/>
            <p:cNvCxnSpPr>
              <a:endCxn id="28" idx="0"/>
            </p:cNvCxnSpPr>
            <p:nvPr/>
          </p:nvCxnSpPr>
          <p:spPr bwMode="auto">
            <a:xfrm rot="16200000" flipH="1">
              <a:off x="2015347" y="3548386"/>
              <a:ext cx="941314" cy="8634"/>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28" name="Rectangle 27"/>
            <p:cNvSpPr/>
            <p:nvPr/>
          </p:nvSpPr>
          <p:spPr>
            <a:xfrm>
              <a:off x="1323052" y="4023360"/>
              <a:ext cx="2334538" cy="1097280"/>
            </a:xfrm>
            <a:prstGeom prst="rect">
              <a:avLst/>
            </a:prstGeom>
            <a:solidFill>
              <a:schemeClr val="accent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800" b="1" dirty="0" smtClean="0"/>
                <a:t>Establish Service Portfolio</a:t>
              </a:r>
            </a:p>
            <a:p>
              <a:endParaRPr lang="en-US" sz="1000" b="1" dirty="0"/>
            </a:p>
          </p:txBody>
        </p:sp>
        <p:grpSp>
          <p:nvGrpSpPr>
            <p:cNvPr id="3" name="Group 33"/>
            <p:cNvGrpSpPr/>
            <p:nvPr/>
          </p:nvGrpSpPr>
          <p:grpSpPr>
            <a:xfrm>
              <a:off x="1399645" y="4246701"/>
              <a:ext cx="2193399" cy="417507"/>
              <a:chOff x="382528" y="3860900"/>
              <a:chExt cx="2616499" cy="471889"/>
            </a:xfrm>
          </p:grpSpPr>
          <p:sp>
            <p:nvSpPr>
              <p:cNvPr id="30" name="Rectangle 29"/>
              <p:cNvSpPr/>
              <p:nvPr/>
            </p:nvSpPr>
            <p:spPr>
              <a:xfrm>
                <a:off x="382528" y="3860900"/>
                <a:ext cx="1217728" cy="471889"/>
              </a:xfrm>
              <a:prstGeom prst="rect">
                <a:avLst/>
              </a:prstGeom>
              <a:solidFill>
                <a:schemeClr val="accent1">
                  <a:lumMod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pPr>
                <a:r>
                  <a:rPr lang="en-US" sz="800" b="1" dirty="0" smtClean="0">
                    <a:solidFill>
                      <a:schemeClr val="tx1"/>
                    </a:solidFill>
                  </a:rPr>
                  <a:t>Targeted Business Process Areas</a:t>
                </a:r>
                <a:endParaRPr lang="en-US" sz="800" b="1" dirty="0">
                  <a:solidFill>
                    <a:schemeClr val="tx1"/>
                  </a:solidFill>
                </a:endParaRPr>
              </a:p>
            </p:txBody>
          </p:sp>
          <p:sp>
            <p:nvSpPr>
              <p:cNvPr id="31" name="Rectangle 30"/>
              <p:cNvSpPr/>
              <p:nvPr/>
            </p:nvSpPr>
            <p:spPr>
              <a:xfrm>
                <a:off x="1760369" y="3860900"/>
                <a:ext cx="1238658" cy="471889"/>
              </a:xfrm>
              <a:prstGeom prst="rect">
                <a:avLst/>
              </a:prstGeom>
              <a:solidFill>
                <a:schemeClr val="accent1">
                  <a:lumMod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pPr>
                <a:r>
                  <a:rPr lang="en-US" sz="800" b="1" dirty="0" smtClean="0">
                    <a:solidFill>
                      <a:schemeClr val="tx1"/>
                    </a:solidFill>
                  </a:rPr>
                  <a:t>Identified Enterprise Services</a:t>
                </a:r>
                <a:endParaRPr lang="en-US" sz="800" b="1" dirty="0">
                  <a:solidFill>
                    <a:schemeClr val="tx1"/>
                  </a:solidFill>
                </a:endParaRPr>
              </a:p>
            </p:txBody>
          </p:sp>
        </p:grpSp>
        <p:sp>
          <p:nvSpPr>
            <p:cNvPr id="32" name="Rectangle 31"/>
            <p:cNvSpPr/>
            <p:nvPr/>
          </p:nvSpPr>
          <p:spPr>
            <a:xfrm>
              <a:off x="3526834" y="2654712"/>
              <a:ext cx="969827" cy="417507"/>
            </a:xfrm>
            <a:prstGeom prst="rect">
              <a:avLst/>
            </a:prstGeom>
            <a:solidFill>
              <a:schemeClr val="accent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t>Analyze Legacy Assets</a:t>
              </a:r>
              <a:endParaRPr lang="en-US" sz="800" b="1" dirty="0"/>
            </a:p>
          </p:txBody>
        </p:sp>
        <p:cxnSp>
          <p:nvCxnSpPr>
            <p:cNvPr id="33" name="Shape 32"/>
            <p:cNvCxnSpPr>
              <a:stCxn id="25" idx="3"/>
              <a:endCxn id="32" idx="0"/>
            </p:cNvCxnSpPr>
            <p:nvPr/>
          </p:nvCxnSpPr>
          <p:spPr bwMode="auto">
            <a:xfrm>
              <a:off x="2975005" y="1943425"/>
              <a:ext cx="1036743" cy="711287"/>
            </a:xfrm>
            <a:prstGeom prst="bentConnector2">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34" name="Shape 33"/>
            <p:cNvCxnSpPr>
              <a:stCxn id="25" idx="1"/>
              <a:endCxn id="23" idx="0"/>
            </p:cNvCxnSpPr>
            <p:nvPr/>
          </p:nvCxnSpPr>
          <p:spPr bwMode="auto">
            <a:xfrm rot="10800000" flipV="1">
              <a:off x="892897" y="1943424"/>
              <a:ext cx="1112741" cy="724471"/>
            </a:xfrm>
            <a:prstGeom prst="bentConnector2">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35" name="Shape 65"/>
            <p:cNvCxnSpPr>
              <a:stCxn id="23" idx="2"/>
            </p:cNvCxnSpPr>
            <p:nvPr/>
          </p:nvCxnSpPr>
          <p:spPr bwMode="auto">
            <a:xfrm rot="16200000" flipH="1">
              <a:off x="527127" y="3442457"/>
              <a:ext cx="1140313" cy="408774"/>
            </a:xfrm>
            <a:prstGeom prst="bentConnector3">
              <a:avLst>
                <a:gd name="adj1" fmla="val 100000"/>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36" name="Shape 65"/>
            <p:cNvCxnSpPr/>
            <p:nvPr/>
          </p:nvCxnSpPr>
          <p:spPr bwMode="auto">
            <a:xfrm rot="5400000">
              <a:off x="3311996" y="3420642"/>
              <a:ext cx="1077411" cy="386215"/>
            </a:xfrm>
            <a:prstGeom prst="bentConnector3">
              <a:avLst>
                <a:gd name="adj1" fmla="val 99924"/>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37" name="Rectangle 36"/>
            <p:cNvSpPr/>
            <p:nvPr/>
          </p:nvSpPr>
          <p:spPr bwMode="auto">
            <a:xfrm>
              <a:off x="1965801" y="4765471"/>
              <a:ext cx="1186185" cy="285536"/>
            </a:xfrm>
            <a:prstGeom prst="rect">
              <a:avLst/>
            </a:prstGeom>
            <a:solidFill>
              <a:schemeClr val="accent1">
                <a:lumMod val="90000"/>
              </a:schemeClr>
            </a:solidFill>
            <a:ln w="2857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Tx/>
                <a:buFontTx/>
                <a:buNone/>
                <a:tabLst/>
              </a:pPr>
              <a:r>
                <a:rPr kumimoji="0" lang="en-US" sz="800" b="1" i="0" u="none" strike="noStrike" cap="none" normalizeH="0" baseline="0" dirty="0" smtClean="0">
                  <a:ln>
                    <a:noFill/>
                  </a:ln>
                  <a:solidFill>
                    <a:schemeClr val="tx1"/>
                  </a:solidFill>
                  <a:effectLst/>
                  <a:latin typeface="+mn-lt"/>
                  <a:ea typeface="ＭＳ Ｐゴシック" pitchFamily="-63" charset="-128"/>
                </a:rPr>
                <a:t>Migration Issues</a:t>
              </a:r>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a:xfrm>
            <a:off x="338138" y="304800"/>
            <a:ext cx="8501062" cy="387798"/>
          </a:xfrm>
        </p:spPr>
        <p:txBody>
          <a:bodyPr/>
          <a:lstStyle/>
          <a:p>
            <a:pPr eaLnBrk="1" hangingPunct="1"/>
            <a:r>
              <a:rPr lang="en-US" dirty="0" smtClean="0"/>
              <a:t>Analyze Legacy Assets</a:t>
            </a:r>
          </a:p>
        </p:txBody>
      </p:sp>
      <p:sp>
        <p:nvSpPr>
          <p:cNvPr id="179203" name="Rectangle 3"/>
          <p:cNvSpPr>
            <a:spLocks noGrp="1" noChangeArrowheads="1"/>
          </p:cNvSpPr>
          <p:nvPr>
            <p:ph type="body" sz="half" idx="2"/>
          </p:nvPr>
        </p:nvSpPr>
        <p:spPr>
          <a:xfrm>
            <a:off x="4770894" y="1752599"/>
            <a:ext cx="3886200" cy="3966275"/>
          </a:xfrm>
        </p:spPr>
        <p:txBody>
          <a:bodyPr/>
          <a:lstStyle/>
          <a:p>
            <a:pPr marL="0" indent="0">
              <a:spcAft>
                <a:spcPts val="300"/>
              </a:spcAft>
              <a:buSzPct val="100000"/>
            </a:pPr>
            <a:r>
              <a:rPr lang="en-US" dirty="0" smtClean="0"/>
              <a:t>The goals of Analyze Legacy Assets are to learn</a:t>
            </a:r>
          </a:p>
          <a:p>
            <a:pPr marL="0" indent="0">
              <a:spcAft>
                <a:spcPts val="300"/>
              </a:spcAft>
              <a:buSzPct val="100000"/>
            </a:pPr>
            <a:endParaRPr lang="en-US" dirty="0" smtClean="0"/>
          </a:p>
          <a:p>
            <a:pPr marL="511175" indent="-279400">
              <a:spcAft>
                <a:spcPts val="300"/>
              </a:spcAft>
              <a:buSzPct val="100000"/>
              <a:buFont typeface="Arial" pitchFamily="34" charset="0"/>
              <a:buChar char="•"/>
            </a:pPr>
            <a:r>
              <a:rPr lang="en-US" sz="1800" dirty="0" smtClean="0"/>
              <a:t>The overall state of</a:t>
            </a:r>
            <a:r>
              <a:rPr lang="en-US" sz="1800" dirty="0" smtClean="0">
                <a:solidFill>
                  <a:schemeClr val="tx1"/>
                </a:solidFill>
              </a:rPr>
              <a:t> the legacy technology base</a:t>
            </a:r>
          </a:p>
          <a:p>
            <a:pPr marL="511175" indent="-279400">
              <a:spcAft>
                <a:spcPts val="300"/>
              </a:spcAft>
              <a:buSzPct val="100000"/>
              <a:buFont typeface="Arial" pitchFamily="34" charset="0"/>
              <a:buChar char="•"/>
            </a:pPr>
            <a:endParaRPr lang="en-US" sz="1800" dirty="0" smtClean="0">
              <a:solidFill>
                <a:schemeClr val="tx1"/>
              </a:solidFill>
            </a:endParaRPr>
          </a:p>
          <a:p>
            <a:pPr marL="511175" indent="-279400">
              <a:spcAft>
                <a:spcPts val="300"/>
              </a:spcAft>
              <a:buSzPct val="100000"/>
              <a:buFont typeface="Arial" pitchFamily="34" charset="0"/>
              <a:buChar char="•"/>
            </a:pPr>
            <a:r>
              <a:rPr lang="en-US" sz="1800" dirty="0" smtClean="0">
                <a:solidFill>
                  <a:schemeClr val="tx1"/>
                </a:solidFill>
              </a:rPr>
              <a:t>State of the systems targeted for migration</a:t>
            </a:r>
          </a:p>
          <a:p>
            <a:pPr marL="511175" indent="-279400">
              <a:spcAft>
                <a:spcPts val="300"/>
              </a:spcAft>
              <a:buSzPct val="100000"/>
              <a:buFont typeface="Arial" pitchFamily="34" charset="0"/>
              <a:buChar char="•"/>
            </a:pPr>
            <a:endParaRPr lang="en-US" sz="1800" dirty="0" smtClean="0">
              <a:solidFill>
                <a:schemeClr val="tx1"/>
              </a:solidFill>
            </a:endParaRPr>
          </a:p>
          <a:p>
            <a:pPr marL="511175" indent="-279400">
              <a:spcAft>
                <a:spcPts val="300"/>
              </a:spcAft>
              <a:buSzPct val="100000"/>
              <a:buFont typeface="Arial" pitchFamily="34" charset="0"/>
              <a:buChar char="•"/>
            </a:pPr>
            <a:r>
              <a:rPr lang="en-US" sz="1800" dirty="0" smtClean="0"/>
              <a:t>Q</a:t>
            </a:r>
            <a:r>
              <a:rPr lang="en-US" sz="1800" dirty="0" smtClean="0">
                <a:solidFill>
                  <a:schemeClr val="tx1"/>
                </a:solidFill>
              </a:rPr>
              <a:t>uality of available documentation</a:t>
            </a:r>
          </a:p>
          <a:p>
            <a:pPr marL="511175" indent="-279400">
              <a:spcAft>
                <a:spcPts val="300"/>
              </a:spcAft>
              <a:buSzPct val="100000"/>
              <a:buFont typeface="Arial" pitchFamily="34" charset="0"/>
              <a:buChar char="•"/>
            </a:pPr>
            <a:endParaRPr lang="en-US" sz="1800" dirty="0" smtClean="0">
              <a:solidFill>
                <a:schemeClr val="tx1"/>
              </a:solidFill>
            </a:endParaRPr>
          </a:p>
          <a:p>
            <a:pPr marL="511175" indent="-279400">
              <a:spcAft>
                <a:spcPts val="300"/>
              </a:spcAft>
              <a:buSzPct val="100000"/>
              <a:buFont typeface="Arial" pitchFamily="34" charset="0"/>
              <a:buChar char="•"/>
            </a:pPr>
            <a:r>
              <a:rPr lang="en-US" sz="1800" dirty="0" smtClean="0">
                <a:solidFill>
                  <a:schemeClr val="tx1"/>
                </a:solidFill>
              </a:rPr>
              <a:t>Current use of services</a:t>
            </a:r>
          </a:p>
          <a:p>
            <a:pPr marL="0" indent="0">
              <a:spcAft>
                <a:spcPts val="300"/>
              </a:spcAft>
              <a:buSzPct val="100000"/>
            </a:pPr>
            <a:endParaRPr lang="en-US" dirty="0" smtClean="0"/>
          </a:p>
        </p:txBody>
      </p:sp>
      <p:sp>
        <p:nvSpPr>
          <p:cNvPr id="22" name="Date Placeholder 21"/>
          <p:cNvSpPr>
            <a:spLocks noGrp="1"/>
          </p:cNvSpPr>
          <p:nvPr>
            <p:ph type="dt" sz="half" idx="4294967295"/>
          </p:nvPr>
        </p:nvSpPr>
        <p:spPr>
          <a:xfrm>
            <a:off x="685800" y="6248400"/>
            <a:ext cx="1905000" cy="457200"/>
          </a:xfrm>
        </p:spPr>
        <p:txBody>
          <a:bodyPr/>
          <a:lstStyle/>
          <a:p>
            <a:pPr>
              <a:defRPr/>
            </a:pPr>
            <a:fld id="{1C159CC6-0CEF-438E-BC74-436A6A8DAAF5}" type="datetime1">
              <a:rPr lang="en-US" smtClean="0"/>
              <a:pPr>
                <a:defRPr/>
              </a:pPr>
              <a:t>2/4/2013</a:t>
            </a:fld>
            <a:endParaRPr lang="en-US" dirty="0"/>
          </a:p>
        </p:txBody>
      </p:sp>
      <p:grpSp>
        <p:nvGrpSpPr>
          <p:cNvPr id="2" name="Group 37"/>
          <p:cNvGrpSpPr/>
          <p:nvPr/>
        </p:nvGrpSpPr>
        <p:grpSpPr>
          <a:xfrm>
            <a:off x="307412" y="1721224"/>
            <a:ext cx="4124702" cy="3453204"/>
            <a:chOff x="161376" y="1734671"/>
            <a:chExt cx="4335285" cy="3385969"/>
          </a:xfrm>
        </p:grpSpPr>
        <p:sp>
          <p:nvSpPr>
            <p:cNvPr id="23" name="Rectangle 22"/>
            <p:cNvSpPr/>
            <p:nvPr/>
          </p:nvSpPr>
          <p:spPr>
            <a:xfrm>
              <a:off x="161376" y="2667896"/>
              <a:ext cx="1463039" cy="408792"/>
            </a:xfrm>
            <a:prstGeom prst="rect">
              <a:avLst/>
            </a:prstGeom>
            <a:solidFill>
              <a:schemeClr val="accent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chemeClr val="bg1"/>
                  </a:solidFill>
                </a:rPr>
                <a:t>Identify Expectations, Constraints, and Strategy</a:t>
              </a:r>
              <a:endParaRPr lang="en-US" sz="800" b="1" dirty="0">
                <a:solidFill>
                  <a:schemeClr val="bg1"/>
                </a:solidFill>
              </a:endParaRPr>
            </a:p>
          </p:txBody>
        </p:sp>
        <p:sp>
          <p:nvSpPr>
            <p:cNvPr id="24" name="Rectangle 23"/>
            <p:cNvSpPr/>
            <p:nvPr/>
          </p:nvSpPr>
          <p:spPr>
            <a:xfrm>
              <a:off x="1907160" y="2654712"/>
              <a:ext cx="1166322" cy="417507"/>
            </a:xfrm>
            <a:prstGeom prst="rect">
              <a:avLst/>
            </a:prstGeom>
            <a:solidFill>
              <a:schemeClr val="accent5">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pPr>
              <a:r>
                <a:rPr lang="en-US" sz="800" b="1" dirty="0" smtClean="0">
                  <a:solidFill>
                    <a:schemeClr val="bg1"/>
                  </a:solidFill>
                </a:rPr>
                <a:t>Identify Desired Service Capabilities</a:t>
              </a:r>
              <a:endParaRPr lang="en-US" sz="800" b="1" dirty="0">
                <a:solidFill>
                  <a:schemeClr val="bg1"/>
                </a:solidFill>
              </a:endParaRPr>
            </a:p>
          </p:txBody>
        </p:sp>
        <p:sp>
          <p:nvSpPr>
            <p:cNvPr id="25" name="Rectangle 24"/>
            <p:cNvSpPr/>
            <p:nvPr/>
          </p:nvSpPr>
          <p:spPr>
            <a:xfrm>
              <a:off x="2005637" y="1734671"/>
              <a:ext cx="969368" cy="417507"/>
            </a:xfrm>
            <a:prstGeom prst="rect">
              <a:avLst/>
            </a:prstGeom>
            <a:solidFill>
              <a:schemeClr val="accent5">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chemeClr val="bg1"/>
                  </a:solidFill>
                </a:rPr>
                <a:t>Establish Context</a:t>
              </a:r>
              <a:endParaRPr lang="en-US" sz="800" b="1" dirty="0">
                <a:solidFill>
                  <a:schemeClr val="bg1"/>
                </a:solidFill>
              </a:endParaRPr>
            </a:p>
          </p:txBody>
        </p:sp>
        <p:cxnSp>
          <p:nvCxnSpPr>
            <p:cNvPr id="26" name="Straight Arrow Connector 25"/>
            <p:cNvCxnSpPr>
              <a:stCxn id="25" idx="2"/>
              <a:endCxn id="24" idx="0"/>
            </p:cNvCxnSpPr>
            <p:nvPr/>
          </p:nvCxnSpPr>
          <p:spPr bwMode="auto">
            <a:xfrm rot="5400000">
              <a:off x="2239054" y="2403445"/>
              <a:ext cx="502534" cy="1588"/>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27" name="Straight Arrow Connector 26"/>
            <p:cNvCxnSpPr>
              <a:endCxn id="28" idx="0"/>
            </p:cNvCxnSpPr>
            <p:nvPr/>
          </p:nvCxnSpPr>
          <p:spPr bwMode="auto">
            <a:xfrm rot="16200000" flipH="1">
              <a:off x="2015347" y="3548386"/>
              <a:ext cx="941314" cy="8634"/>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28" name="Rectangle 27"/>
            <p:cNvSpPr/>
            <p:nvPr/>
          </p:nvSpPr>
          <p:spPr>
            <a:xfrm>
              <a:off x="1323052" y="4023360"/>
              <a:ext cx="2334538" cy="1097280"/>
            </a:xfrm>
            <a:prstGeom prst="rect">
              <a:avLst/>
            </a:prstGeom>
            <a:solidFill>
              <a:schemeClr val="accent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800" b="1" dirty="0" smtClean="0"/>
                <a:t>Establish Service Portfolio</a:t>
              </a:r>
            </a:p>
            <a:p>
              <a:endParaRPr lang="en-US" sz="1000" b="1" dirty="0"/>
            </a:p>
          </p:txBody>
        </p:sp>
        <p:grpSp>
          <p:nvGrpSpPr>
            <p:cNvPr id="3" name="Group 33"/>
            <p:cNvGrpSpPr/>
            <p:nvPr/>
          </p:nvGrpSpPr>
          <p:grpSpPr>
            <a:xfrm>
              <a:off x="1399645" y="4246701"/>
              <a:ext cx="2193399" cy="417507"/>
              <a:chOff x="382528" y="3860900"/>
              <a:chExt cx="2616499" cy="471889"/>
            </a:xfrm>
          </p:grpSpPr>
          <p:sp>
            <p:nvSpPr>
              <p:cNvPr id="30" name="Rectangle 29"/>
              <p:cNvSpPr/>
              <p:nvPr/>
            </p:nvSpPr>
            <p:spPr>
              <a:xfrm>
                <a:off x="382528" y="3860900"/>
                <a:ext cx="1217728" cy="471889"/>
              </a:xfrm>
              <a:prstGeom prst="rect">
                <a:avLst/>
              </a:prstGeom>
              <a:solidFill>
                <a:schemeClr val="accent1">
                  <a:lumMod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pPr>
                <a:r>
                  <a:rPr lang="en-US" sz="800" b="1" dirty="0" smtClean="0">
                    <a:solidFill>
                      <a:schemeClr val="tx1"/>
                    </a:solidFill>
                  </a:rPr>
                  <a:t>Targeted Business Process Areas</a:t>
                </a:r>
                <a:endParaRPr lang="en-US" sz="800" b="1" dirty="0">
                  <a:solidFill>
                    <a:schemeClr val="tx1"/>
                  </a:solidFill>
                </a:endParaRPr>
              </a:p>
            </p:txBody>
          </p:sp>
          <p:sp>
            <p:nvSpPr>
              <p:cNvPr id="31" name="Rectangle 30"/>
              <p:cNvSpPr/>
              <p:nvPr/>
            </p:nvSpPr>
            <p:spPr>
              <a:xfrm>
                <a:off x="1760369" y="3860900"/>
                <a:ext cx="1238658" cy="471889"/>
              </a:xfrm>
              <a:prstGeom prst="rect">
                <a:avLst/>
              </a:prstGeom>
              <a:solidFill>
                <a:schemeClr val="accent1">
                  <a:lumMod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pPr>
                <a:r>
                  <a:rPr lang="en-US" sz="800" b="1" dirty="0" smtClean="0">
                    <a:solidFill>
                      <a:schemeClr val="tx1"/>
                    </a:solidFill>
                  </a:rPr>
                  <a:t>Identified Enterprise Services</a:t>
                </a:r>
                <a:endParaRPr lang="en-US" sz="800" b="1" dirty="0">
                  <a:solidFill>
                    <a:schemeClr val="tx1"/>
                  </a:solidFill>
                </a:endParaRPr>
              </a:p>
            </p:txBody>
          </p:sp>
        </p:grpSp>
        <p:sp>
          <p:nvSpPr>
            <p:cNvPr id="32" name="Rectangle 31"/>
            <p:cNvSpPr/>
            <p:nvPr/>
          </p:nvSpPr>
          <p:spPr>
            <a:xfrm>
              <a:off x="3526834" y="2654712"/>
              <a:ext cx="969827" cy="417507"/>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chemeClr val="tx1"/>
                  </a:solidFill>
                </a:rPr>
                <a:t>Analyze Legacy Assets</a:t>
              </a:r>
              <a:endParaRPr lang="en-US" sz="800" b="1" dirty="0">
                <a:solidFill>
                  <a:schemeClr val="tx1"/>
                </a:solidFill>
              </a:endParaRPr>
            </a:p>
          </p:txBody>
        </p:sp>
        <p:cxnSp>
          <p:nvCxnSpPr>
            <p:cNvPr id="33" name="Shape 32"/>
            <p:cNvCxnSpPr>
              <a:stCxn id="25" idx="3"/>
              <a:endCxn id="32" idx="0"/>
            </p:cNvCxnSpPr>
            <p:nvPr/>
          </p:nvCxnSpPr>
          <p:spPr bwMode="auto">
            <a:xfrm>
              <a:off x="2975005" y="1943425"/>
              <a:ext cx="1036743" cy="711287"/>
            </a:xfrm>
            <a:prstGeom prst="bentConnector2">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34" name="Shape 33"/>
            <p:cNvCxnSpPr>
              <a:stCxn id="25" idx="1"/>
              <a:endCxn id="23" idx="0"/>
            </p:cNvCxnSpPr>
            <p:nvPr/>
          </p:nvCxnSpPr>
          <p:spPr bwMode="auto">
            <a:xfrm rot="10800000" flipV="1">
              <a:off x="892897" y="1943424"/>
              <a:ext cx="1112741" cy="724471"/>
            </a:xfrm>
            <a:prstGeom prst="bentConnector2">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35" name="Shape 65"/>
            <p:cNvCxnSpPr>
              <a:stCxn id="23" idx="2"/>
            </p:cNvCxnSpPr>
            <p:nvPr/>
          </p:nvCxnSpPr>
          <p:spPr bwMode="auto">
            <a:xfrm rot="16200000" flipH="1">
              <a:off x="527127" y="3442457"/>
              <a:ext cx="1140313" cy="408774"/>
            </a:xfrm>
            <a:prstGeom prst="bentConnector3">
              <a:avLst>
                <a:gd name="adj1" fmla="val 100000"/>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36" name="Shape 65"/>
            <p:cNvCxnSpPr/>
            <p:nvPr/>
          </p:nvCxnSpPr>
          <p:spPr bwMode="auto">
            <a:xfrm rot="5400000">
              <a:off x="3311996" y="3420642"/>
              <a:ext cx="1077411" cy="386215"/>
            </a:xfrm>
            <a:prstGeom prst="bentConnector3">
              <a:avLst>
                <a:gd name="adj1" fmla="val 99924"/>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37" name="Rectangle 36"/>
            <p:cNvSpPr/>
            <p:nvPr/>
          </p:nvSpPr>
          <p:spPr bwMode="auto">
            <a:xfrm>
              <a:off x="1965801" y="4765471"/>
              <a:ext cx="1186185" cy="285536"/>
            </a:xfrm>
            <a:prstGeom prst="rect">
              <a:avLst/>
            </a:prstGeom>
            <a:solidFill>
              <a:schemeClr val="accent1">
                <a:lumMod val="90000"/>
              </a:schemeClr>
            </a:solidFill>
            <a:ln w="2857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Tx/>
                <a:buFontTx/>
                <a:buNone/>
                <a:tabLst/>
              </a:pPr>
              <a:r>
                <a:rPr kumimoji="0" lang="en-US" sz="800" b="1" i="0" u="none" strike="noStrike" cap="none" normalizeH="0" baseline="0" dirty="0" smtClean="0">
                  <a:ln>
                    <a:noFill/>
                  </a:ln>
                  <a:solidFill>
                    <a:schemeClr val="tx1"/>
                  </a:solidFill>
                  <a:effectLst/>
                  <a:latin typeface="+mn-lt"/>
                  <a:ea typeface="ＭＳ Ｐゴシック" pitchFamily="-63" charset="-128"/>
                </a:rPr>
                <a:t>Migration Issues</a:t>
              </a: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a:xfrm>
            <a:off x="338138" y="304800"/>
            <a:ext cx="8501062" cy="387798"/>
          </a:xfrm>
        </p:spPr>
        <p:txBody>
          <a:bodyPr/>
          <a:lstStyle/>
          <a:p>
            <a:pPr eaLnBrk="1" hangingPunct="1"/>
            <a:r>
              <a:rPr lang="en-US" dirty="0" smtClean="0"/>
              <a:t>Establish Service Portfolio</a:t>
            </a:r>
          </a:p>
        </p:txBody>
      </p:sp>
      <p:sp>
        <p:nvSpPr>
          <p:cNvPr id="179203" name="Rectangle 3"/>
          <p:cNvSpPr>
            <a:spLocks noGrp="1" noChangeArrowheads="1"/>
          </p:cNvSpPr>
          <p:nvPr>
            <p:ph type="body" sz="half" idx="2"/>
          </p:nvPr>
        </p:nvSpPr>
        <p:spPr>
          <a:xfrm>
            <a:off x="4770894" y="1355464"/>
            <a:ext cx="3886200" cy="4475181"/>
          </a:xfrm>
        </p:spPr>
        <p:txBody>
          <a:bodyPr/>
          <a:lstStyle/>
          <a:p>
            <a:pPr marL="0" indent="0">
              <a:spcAft>
                <a:spcPts val="300"/>
              </a:spcAft>
              <a:buSzPct val="100000"/>
            </a:pPr>
            <a:r>
              <a:rPr lang="en-US" dirty="0" smtClean="0"/>
              <a:t>Establish Service Portfolio represents the culmination of SMART-ESP. Information that has been gathered during presentations, elicited through the SMIG questions, and captured in the five ESP artifacts is analyzed in detail.</a:t>
            </a:r>
          </a:p>
          <a:p>
            <a:pPr marL="0" indent="0">
              <a:spcAft>
                <a:spcPts val="300"/>
              </a:spcAft>
              <a:buSzPct val="100000"/>
            </a:pPr>
            <a:endParaRPr lang="en-US" dirty="0" smtClean="0"/>
          </a:p>
          <a:p>
            <a:pPr marL="0" indent="0">
              <a:spcAft>
                <a:spcPts val="300"/>
              </a:spcAft>
              <a:buSzPct val="100000"/>
            </a:pPr>
            <a:r>
              <a:rPr lang="en-US" dirty="0" smtClean="0"/>
              <a:t>Establish Service Portfolio considers targeted business process areas, identified enterprise services, and migration issues uncovered during the engagement.</a:t>
            </a:r>
          </a:p>
          <a:p>
            <a:pPr marL="0" indent="0">
              <a:spcAft>
                <a:spcPts val="300"/>
              </a:spcAft>
              <a:buSzPct val="100000"/>
            </a:pPr>
            <a:endParaRPr lang="en-US" dirty="0" smtClean="0"/>
          </a:p>
          <a:p>
            <a:pPr marL="0" indent="0">
              <a:spcAft>
                <a:spcPts val="300"/>
              </a:spcAft>
              <a:buSzPct val="100000"/>
            </a:pPr>
            <a:endParaRPr lang="en-US" dirty="0" smtClean="0"/>
          </a:p>
        </p:txBody>
      </p:sp>
      <p:grpSp>
        <p:nvGrpSpPr>
          <p:cNvPr id="44" name="Group 43"/>
          <p:cNvGrpSpPr/>
          <p:nvPr/>
        </p:nvGrpSpPr>
        <p:grpSpPr>
          <a:xfrm>
            <a:off x="288087" y="1667434"/>
            <a:ext cx="4047210" cy="3410175"/>
            <a:chOff x="161376" y="1734671"/>
            <a:chExt cx="4335285" cy="3385969"/>
          </a:xfrm>
        </p:grpSpPr>
        <p:sp>
          <p:nvSpPr>
            <p:cNvPr id="24" name="Rectangle 23"/>
            <p:cNvSpPr/>
            <p:nvPr/>
          </p:nvSpPr>
          <p:spPr>
            <a:xfrm>
              <a:off x="161376" y="2667896"/>
              <a:ext cx="1463039" cy="408792"/>
            </a:xfrm>
            <a:prstGeom prst="rect">
              <a:avLst/>
            </a:prstGeom>
            <a:solidFill>
              <a:schemeClr val="accent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chemeClr val="bg1"/>
                  </a:solidFill>
                </a:rPr>
                <a:t>Identify Expectations, Constraints, and Strategy</a:t>
              </a:r>
              <a:endParaRPr lang="en-US" sz="800" b="1" dirty="0">
                <a:solidFill>
                  <a:schemeClr val="bg1"/>
                </a:solidFill>
              </a:endParaRPr>
            </a:p>
          </p:txBody>
        </p:sp>
        <p:sp>
          <p:nvSpPr>
            <p:cNvPr id="25" name="Rectangle 24"/>
            <p:cNvSpPr/>
            <p:nvPr/>
          </p:nvSpPr>
          <p:spPr>
            <a:xfrm>
              <a:off x="1907160" y="2654712"/>
              <a:ext cx="1166322" cy="417507"/>
            </a:xfrm>
            <a:prstGeom prst="rect">
              <a:avLst/>
            </a:prstGeom>
            <a:solidFill>
              <a:schemeClr val="accent5">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pPr>
              <a:r>
                <a:rPr lang="en-US" sz="800" b="1" dirty="0" smtClean="0">
                  <a:solidFill>
                    <a:schemeClr val="bg1"/>
                  </a:solidFill>
                </a:rPr>
                <a:t>Identify Desired Service Capabilities</a:t>
              </a:r>
              <a:endParaRPr lang="en-US" sz="800" b="1" dirty="0">
                <a:solidFill>
                  <a:schemeClr val="bg1"/>
                </a:solidFill>
              </a:endParaRPr>
            </a:p>
          </p:txBody>
        </p:sp>
        <p:sp>
          <p:nvSpPr>
            <p:cNvPr id="26" name="Rectangle 25"/>
            <p:cNvSpPr/>
            <p:nvPr/>
          </p:nvSpPr>
          <p:spPr>
            <a:xfrm>
              <a:off x="2005637" y="1734671"/>
              <a:ext cx="969368" cy="417507"/>
            </a:xfrm>
            <a:prstGeom prst="rect">
              <a:avLst/>
            </a:prstGeom>
            <a:solidFill>
              <a:schemeClr val="accent5">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chemeClr val="bg1"/>
                  </a:solidFill>
                </a:rPr>
                <a:t>Establish Context</a:t>
              </a:r>
              <a:endParaRPr lang="en-US" sz="800" b="1" dirty="0">
                <a:solidFill>
                  <a:schemeClr val="bg1"/>
                </a:solidFill>
              </a:endParaRPr>
            </a:p>
          </p:txBody>
        </p:sp>
        <p:cxnSp>
          <p:nvCxnSpPr>
            <p:cNvPr id="27" name="Straight Arrow Connector 26"/>
            <p:cNvCxnSpPr>
              <a:stCxn id="26" idx="2"/>
              <a:endCxn id="25" idx="0"/>
            </p:cNvCxnSpPr>
            <p:nvPr/>
          </p:nvCxnSpPr>
          <p:spPr bwMode="auto">
            <a:xfrm rot="5400000">
              <a:off x="2239054" y="2403445"/>
              <a:ext cx="502534" cy="1588"/>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28" name="Straight Arrow Connector 27"/>
            <p:cNvCxnSpPr>
              <a:endCxn id="29" idx="0"/>
            </p:cNvCxnSpPr>
            <p:nvPr/>
          </p:nvCxnSpPr>
          <p:spPr bwMode="auto">
            <a:xfrm rot="16200000" flipH="1">
              <a:off x="2004589" y="3548386"/>
              <a:ext cx="941314" cy="8634"/>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29" name="Rectangle 28"/>
            <p:cNvSpPr/>
            <p:nvPr/>
          </p:nvSpPr>
          <p:spPr>
            <a:xfrm>
              <a:off x="1312294" y="4023360"/>
              <a:ext cx="2334538" cy="1097280"/>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800" b="1" dirty="0" smtClean="0">
                  <a:solidFill>
                    <a:schemeClr val="tx1"/>
                  </a:solidFill>
                </a:rPr>
                <a:t>Establish Service Portfolio</a:t>
              </a:r>
            </a:p>
            <a:p>
              <a:endParaRPr lang="en-US" sz="1000" b="1" dirty="0"/>
            </a:p>
          </p:txBody>
        </p:sp>
        <p:grpSp>
          <p:nvGrpSpPr>
            <p:cNvPr id="3" name="Group 33"/>
            <p:cNvGrpSpPr/>
            <p:nvPr/>
          </p:nvGrpSpPr>
          <p:grpSpPr>
            <a:xfrm>
              <a:off x="1388887" y="4246701"/>
              <a:ext cx="2193400" cy="417507"/>
              <a:chOff x="382528" y="3860900"/>
              <a:chExt cx="2616499" cy="471889"/>
            </a:xfrm>
          </p:grpSpPr>
          <p:sp>
            <p:nvSpPr>
              <p:cNvPr id="37" name="Rectangle 36"/>
              <p:cNvSpPr/>
              <p:nvPr/>
            </p:nvSpPr>
            <p:spPr>
              <a:xfrm>
                <a:off x="382528" y="3860900"/>
                <a:ext cx="1217728" cy="471889"/>
              </a:xfrm>
              <a:prstGeom prst="rect">
                <a:avLst/>
              </a:prstGeom>
              <a:solidFill>
                <a:schemeClr val="accent1">
                  <a:lumMod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pPr>
                <a:r>
                  <a:rPr lang="en-US" sz="800" b="1" dirty="0" smtClean="0">
                    <a:solidFill>
                      <a:schemeClr val="tx1"/>
                    </a:solidFill>
                  </a:rPr>
                  <a:t>Targeted Business Process Areas</a:t>
                </a:r>
                <a:endParaRPr lang="en-US" sz="800" b="1" dirty="0">
                  <a:solidFill>
                    <a:schemeClr val="tx1"/>
                  </a:solidFill>
                </a:endParaRPr>
              </a:p>
            </p:txBody>
          </p:sp>
          <p:sp>
            <p:nvSpPr>
              <p:cNvPr id="38" name="Rectangle 37"/>
              <p:cNvSpPr/>
              <p:nvPr/>
            </p:nvSpPr>
            <p:spPr>
              <a:xfrm>
                <a:off x="1760369" y="3860900"/>
                <a:ext cx="1238658" cy="471889"/>
              </a:xfrm>
              <a:prstGeom prst="rect">
                <a:avLst/>
              </a:prstGeom>
              <a:solidFill>
                <a:schemeClr val="accent1">
                  <a:lumMod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pPr>
                <a:r>
                  <a:rPr lang="en-US" sz="800" b="1" dirty="0" smtClean="0">
                    <a:solidFill>
                      <a:schemeClr val="tx1"/>
                    </a:solidFill>
                  </a:rPr>
                  <a:t>Identified Enterprise Services</a:t>
                </a:r>
                <a:endParaRPr lang="en-US" sz="800" b="1" dirty="0">
                  <a:solidFill>
                    <a:schemeClr val="tx1"/>
                  </a:solidFill>
                </a:endParaRPr>
              </a:p>
            </p:txBody>
          </p:sp>
        </p:grpSp>
        <p:sp>
          <p:nvSpPr>
            <p:cNvPr id="31" name="Rectangle 30"/>
            <p:cNvSpPr/>
            <p:nvPr/>
          </p:nvSpPr>
          <p:spPr>
            <a:xfrm>
              <a:off x="3526834" y="2654712"/>
              <a:ext cx="969827" cy="417507"/>
            </a:xfrm>
            <a:prstGeom prst="rect">
              <a:avLst/>
            </a:prstGeom>
            <a:solidFill>
              <a:schemeClr val="accent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chemeClr val="bg1"/>
                  </a:solidFill>
                </a:rPr>
                <a:t>Analyze Legacy Assets</a:t>
              </a:r>
              <a:endParaRPr lang="en-US" sz="800" b="1" dirty="0">
                <a:solidFill>
                  <a:schemeClr val="bg1"/>
                </a:solidFill>
              </a:endParaRPr>
            </a:p>
          </p:txBody>
        </p:sp>
        <p:cxnSp>
          <p:nvCxnSpPr>
            <p:cNvPr id="32" name="Shape 31"/>
            <p:cNvCxnSpPr>
              <a:stCxn id="26" idx="3"/>
              <a:endCxn id="31" idx="0"/>
            </p:cNvCxnSpPr>
            <p:nvPr/>
          </p:nvCxnSpPr>
          <p:spPr bwMode="auto">
            <a:xfrm>
              <a:off x="2975005" y="1943425"/>
              <a:ext cx="1036743" cy="711287"/>
            </a:xfrm>
            <a:prstGeom prst="bentConnector2">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33" name="Shape 32"/>
            <p:cNvCxnSpPr>
              <a:stCxn id="26" idx="1"/>
              <a:endCxn id="24" idx="0"/>
            </p:cNvCxnSpPr>
            <p:nvPr/>
          </p:nvCxnSpPr>
          <p:spPr bwMode="auto">
            <a:xfrm rot="10800000" flipV="1">
              <a:off x="892897" y="1943424"/>
              <a:ext cx="1112741" cy="724471"/>
            </a:xfrm>
            <a:prstGeom prst="bentConnector2">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34" name="Shape 65"/>
            <p:cNvCxnSpPr>
              <a:stCxn id="24" idx="2"/>
            </p:cNvCxnSpPr>
            <p:nvPr/>
          </p:nvCxnSpPr>
          <p:spPr bwMode="auto">
            <a:xfrm rot="16200000" flipH="1">
              <a:off x="527127" y="3442457"/>
              <a:ext cx="1140313" cy="408774"/>
            </a:xfrm>
            <a:prstGeom prst="bentConnector3">
              <a:avLst>
                <a:gd name="adj1" fmla="val 100000"/>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35" name="Shape 65"/>
            <p:cNvCxnSpPr>
              <a:stCxn id="31" idx="2"/>
            </p:cNvCxnSpPr>
            <p:nvPr/>
          </p:nvCxnSpPr>
          <p:spPr bwMode="auto">
            <a:xfrm rot="5400000">
              <a:off x="3246147" y="3472914"/>
              <a:ext cx="1166297" cy="364906"/>
            </a:xfrm>
            <a:prstGeom prst="bentConnector3">
              <a:avLst>
                <a:gd name="adj1" fmla="val 99809"/>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36" name="Rectangle 35"/>
            <p:cNvSpPr/>
            <p:nvPr/>
          </p:nvSpPr>
          <p:spPr bwMode="auto">
            <a:xfrm>
              <a:off x="1955043" y="4765471"/>
              <a:ext cx="1186185" cy="285536"/>
            </a:xfrm>
            <a:prstGeom prst="rect">
              <a:avLst/>
            </a:prstGeom>
            <a:solidFill>
              <a:schemeClr val="accent1">
                <a:lumMod val="90000"/>
              </a:schemeClr>
            </a:solidFill>
            <a:ln w="2857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Tx/>
                <a:buFontTx/>
                <a:buNone/>
                <a:tabLst/>
              </a:pPr>
              <a:r>
                <a:rPr kumimoji="0" lang="en-US" sz="800" b="1" i="0" u="none" strike="noStrike" cap="none" normalizeH="0" baseline="0" dirty="0" smtClean="0">
                  <a:ln>
                    <a:noFill/>
                  </a:ln>
                  <a:solidFill>
                    <a:schemeClr val="tx1"/>
                  </a:solidFill>
                  <a:effectLst/>
                  <a:latin typeface="+mn-lt"/>
                  <a:ea typeface="ＭＳ Ｐゴシック" pitchFamily="-63" charset="-128"/>
                </a:rPr>
                <a:t>Migration Issues</a:t>
              </a:r>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p:txBody>
          <a:bodyPr/>
          <a:lstStyle/>
          <a:p>
            <a:r>
              <a:rPr lang="en-US" dirty="0" smtClean="0"/>
              <a:t>Final Report of SMART-ESP</a:t>
            </a:r>
          </a:p>
        </p:txBody>
      </p:sp>
      <p:sp>
        <p:nvSpPr>
          <p:cNvPr id="186371" name="Rectangle 3"/>
          <p:cNvSpPr>
            <a:spLocks noGrp="1" noChangeArrowheads="1"/>
          </p:cNvSpPr>
          <p:nvPr>
            <p:ph type="body" idx="1"/>
          </p:nvPr>
        </p:nvSpPr>
        <p:spPr/>
        <p:txBody>
          <a:bodyPr/>
          <a:lstStyle/>
          <a:p>
            <a:pPr>
              <a:spcAft>
                <a:spcPts val="600"/>
              </a:spcAft>
            </a:pPr>
            <a:r>
              <a:rPr lang="en-US" dirty="0" smtClean="0"/>
              <a:t>The results of the analysis will be captured in a report which includes:</a:t>
            </a:r>
          </a:p>
          <a:p>
            <a:pPr lvl="1">
              <a:spcAft>
                <a:spcPts val="600"/>
              </a:spcAft>
            </a:pPr>
            <a:r>
              <a:rPr lang="en-US" dirty="0" smtClean="0"/>
              <a:t>A review of key business goals and existing and desired business processes that support those goals</a:t>
            </a:r>
          </a:p>
          <a:p>
            <a:pPr lvl="1">
              <a:spcAft>
                <a:spcPts val="600"/>
              </a:spcAft>
            </a:pPr>
            <a:r>
              <a:rPr lang="en-US" dirty="0" smtClean="0"/>
              <a:t>Suggested service portfolio candidates based on the identified as-is and to-be process areas</a:t>
            </a:r>
          </a:p>
          <a:p>
            <a:pPr lvl="1">
              <a:spcAft>
                <a:spcPts val="600"/>
              </a:spcAft>
            </a:pPr>
            <a:r>
              <a:rPr lang="en-US" dirty="0" smtClean="0"/>
              <a:t>Migration issues and a strategy for implementing the candidate services</a:t>
            </a:r>
          </a:p>
        </p:txBody>
      </p:sp>
      <p:pic>
        <p:nvPicPr>
          <p:cNvPr id="187398" name="Picture 6" descr="MCj03013380000[1]"/>
          <p:cNvPicPr>
            <a:picLocks noChangeAspect="1" noChangeArrowheads="1"/>
          </p:cNvPicPr>
          <p:nvPr/>
        </p:nvPicPr>
        <p:blipFill>
          <a:blip r:embed="rId3" cstate="print"/>
          <a:srcRect/>
          <a:stretch>
            <a:fillRect/>
          </a:stretch>
        </p:blipFill>
        <p:spPr bwMode="auto">
          <a:xfrm>
            <a:off x="7205930" y="4125437"/>
            <a:ext cx="1014236" cy="85498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Workshop Goal</a:t>
            </a:r>
            <a:endParaRPr lang="en-US" dirty="0"/>
          </a:p>
        </p:txBody>
      </p:sp>
      <p:sp>
        <p:nvSpPr>
          <p:cNvPr id="3" name="Content Placeholder 2"/>
          <p:cNvSpPr>
            <a:spLocks noGrp="1"/>
          </p:cNvSpPr>
          <p:nvPr>
            <p:ph idx="1"/>
          </p:nvPr>
        </p:nvSpPr>
        <p:spPr>
          <a:xfrm>
            <a:off x="355600" y="1371600"/>
            <a:ext cx="8407400" cy="4579749"/>
          </a:xfrm>
        </p:spPr>
        <p:txBody>
          <a:bodyPr/>
          <a:lstStyle/>
          <a:p>
            <a:r>
              <a:rPr lang="en-US" dirty="0" smtClean="0"/>
              <a:t>During these two days, the goal is to execute the SMART-ESP process.</a:t>
            </a:r>
          </a:p>
          <a:p>
            <a:r>
              <a:rPr lang="en-US" dirty="0" smtClean="0"/>
              <a:t>In a workshop setting, we will gather information from your organization about </a:t>
            </a:r>
          </a:p>
          <a:p>
            <a:pPr lvl="1"/>
            <a:r>
              <a:rPr lang="en-US" dirty="0" smtClean="0"/>
              <a:t>the organization and the drivers to migrate to enterprise services</a:t>
            </a:r>
          </a:p>
          <a:p>
            <a:pPr lvl="1"/>
            <a:r>
              <a:rPr lang="en-US" dirty="0" smtClean="0"/>
              <a:t>the business process area(s) targeted for a service portfolio approach</a:t>
            </a:r>
          </a:p>
          <a:p>
            <a:pPr lvl="1"/>
            <a:r>
              <a:rPr lang="en-US" dirty="0" smtClean="0"/>
              <a:t>the extent and quality of the legacy software asset base</a:t>
            </a:r>
          </a:p>
          <a:p>
            <a:pPr lvl="1"/>
            <a:r>
              <a:rPr lang="en-US" dirty="0" smtClean="0"/>
              <a:t>the constraints and expectations for the migration</a:t>
            </a:r>
          </a:p>
          <a:p>
            <a:r>
              <a:rPr lang="en-US" dirty="0" smtClean="0"/>
              <a:t>At the end of the workshop we will discuss migration issues identified in the workshop and next steps.</a:t>
            </a:r>
          </a:p>
          <a:p>
            <a:r>
              <a:rPr lang="en-US" dirty="0" smtClean="0"/>
              <a:t>The SMART team will report back on a strategy for migration and a candidate enterprise services table. </a:t>
            </a:r>
          </a:p>
          <a:p>
            <a:r>
              <a:rPr lang="en-US" dirty="0" smtClean="0"/>
              <a:t> </a:t>
            </a:r>
            <a:endParaRPr lang="en-US"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138" y="304800"/>
            <a:ext cx="8501062" cy="387798"/>
          </a:xfrm>
        </p:spPr>
        <p:txBody>
          <a:bodyPr/>
          <a:lstStyle/>
          <a:p>
            <a:r>
              <a:rPr lang="en-US" dirty="0" smtClean="0"/>
              <a:t>Agenda (Day 1)</a:t>
            </a:r>
            <a:endParaRPr lang="en-US" dirty="0"/>
          </a:p>
        </p:txBody>
      </p:sp>
      <p:graphicFrame>
        <p:nvGraphicFramePr>
          <p:cNvPr id="4" name="Table 3"/>
          <p:cNvGraphicFramePr>
            <a:graphicFrameLocks noGrp="1"/>
          </p:cNvGraphicFramePr>
          <p:nvPr/>
        </p:nvGraphicFramePr>
        <p:xfrm>
          <a:off x="448234" y="1387737"/>
          <a:ext cx="7953488" cy="4511040"/>
        </p:xfrm>
        <a:graphic>
          <a:graphicData uri="http://schemas.openxmlformats.org/drawingml/2006/table">
            <a:tbl>
              <a:tblPr firstRow="1" bandRow="1">
                <a:tableStyleId>{F2DE63D5-997A-4646-A377-4702673A728D}</a:tableStyleId>
              </a:tblPr>
              <a:tblGrid>
                <a:gridCol w="1411271"/>
                <a:gridCol w="6542217"/>
              </a:tblGrid>
              <a:tr h="367892">
                <a:tc gridSpan="2">
                  <a:txBody>
                    <a:bodyPr/>
                    <a:lstStyle/>
                    <a:p>
                      <a:endParaRPr lang="en-US" sz="2000" dirty="0">
                        <a:solidFill>
                          <a:schemeClr val="tx1"/>
                        </a:solidFill>
                      </a:endParaRPr>
                    </a:p>
                  </a:txBody>
                  <a:tcPr/>
                </a:tc>
                <a:tc hMerge="1">
                  <a:txBody>
                    <a:bodyPr/>
                    <a:lstStyle/>
                    <a:p>
                      <a:endParaRPr lang="en-US" dirty="0">
                        <a:solidFill>
                          <a:schemeClr val="tx1"/>
                        </a:solidFill>
                      </a:endParaRPr>
                    </a:p>
                  </a:txBody>
                  <a:tcPr/>
                </a:tc>
              </a:tr>
              <a:tr h="3820418">
                <a:tc>
                  <a:txBody>
                    <a:bodyPr/>
                    <a:lstStyle/>
                    <a:p>
                      <a:pPr algn="r">
                        <a:spcAft>
                          <a:spcPts val="0"/>
                        </a:spcAft>
                      </a:pPr>
                      <a:r>
                        <a:rPr lang="en-US" sz="1800" dirty="0" smtClean="0"/>
                        <a:t>8:30-9:15</a:t>
                      </a:r>
                    </a:p>
                    <a:p>
                      <a:pPr algn="r">
                        <a:spcAft>
                          <a:spcPts val="0"/>
                        </a:spcAft>
                      </a:pPr>
                      <a:r>
                        <a:rPr lang="en-US" sz="1800" dirty="0" smtClean="0"/>
                        <a:t>9:15-10:00</a:t>
                      </a:r>
                    </a:p>
                    <a:p>
                      <a:pPr algn="r">
                        <a:spcAft>
                          <a:spcPts val="600"/>
                        </a:spcAft>
                      </a:pPr>
                      <a:r>
                        <a:rPr lang="en-US" sz="1800" dirty="0" smtClean="0"/>
                        <a:t>10:00-10:30</a:t>
                      </a:r>
                    </a:p>
                    <a:p>
                      <a:pPr algn="r">
                        <a:spcAft>
                          <a:spcPts val="600"/>
                        </a:spcAft>
                      </a:pPr>
                      <a:r>
                        <a:rPr lang="en-US" sz="1800" dirty="0" smtClean="0"/>
                        <a:t>10:30-10:45</a:t>
                      </a:r>
                    </a:p>
                    <a:p>
                      <a:pPr algn="r">
                        <a:spcAft>
                          <a:spcPts val="0"/>
                        </a:spcAft>
                      </a:pPr>
                      <a:r>
                        <a:rPr lang="en-US" sz="1800" dirty="0" smtClean="0"/>
                        <a:t>10:45-11:15</a:t>
                      </a:r>
                    </a:p>
                    <a:p>
                      <a:pPr algn="r">
                        <a:spcAft>
                          <a:spcPts val="600"/>
                        </a:spcAft>
                      </a:pPr>
                      <a:r>
                        <a:rPr lang="en-US" sz="1800" dirty="0" smtClean="0"/>
                        <a:t>11:15</a:t>
                      </a:r>
                      <a:r>
                        <a:rPr lang="en-US" sz="1800" baseline="0" dirty="0" smtClean="0"/>
                        <a:t>-11:45</a:t>
                      </a:r>
                    </a:p>
                    <a:p>
                      <a:pPr algn="r">
                        <a:spcAft>
                          <a:spcPts val="600"/>
                        </a:spcAft>
                      </a:pPr>
                      <a:r>
                        <a:rPr lang="en-US" sz="1800" baseline="0" dirty="0" smtClean="0"/>
                        <a:t>11:45-12:30</a:t>
                      </a:r>
                    </a:p>
                    <a:p>
                      <a:pPr algn="r">
                        <a:spcAft>
                          <a:spcPts val="0"/>
                        </a:spcAft>
                      </a:pPr>
                      <a:r>
                        <a:rPr lang="en-US" sz="1800" baseline="0" dirty="0" smtClean="0"/>
                        <a:t>12:30-1:30</a:t>
                      </a:r>
                    </a:p>
                    <a:p>
                      <a:pPr algn="r">
                        <a:spcAft>
                          <a:spcPts val="600"/>
                        </a:spcAft>
                      </a:pPr>
                      <a:r>
                        <a:rPr lang="en-US" sz="1800" baseline="0" dirty="0" smtClean="0"/>
                        <a:t>1:30-2:30</a:t>
                      </a:r>
                    </a:p>
                    <a:p>
                      <a:pPr algn="r">
                        <a:spcAft>
                          <a:spcPts val="600"/>
                        </a:spcAft>
                      </a:pPr>
                      <a:r>
                        <a:rPr lang="en-US" sz="1800" baseline="0" dirty="0" smtClean="0"/>
                        <a:t>2:30-2:45</a:t>
                      </a:r>
                    </a:p>
                    <a:p>
                      <a:pPr algn="r">
                        <a:spcAft>
                          <a:spcPts val="0"/>
                        </a:spcAft>
                      </a:pPr>
                      <a:r>
                        <a:rPr lang="en-US" sz="1800" baseline="0" dirty="0" smtClean="0"/>
                        <a:t>2:45-3:15</a:t>
                      </a:r>
                    </a:p>
                    <a:p>
                      <a:pPr algn="r">
                        <a:spcAft>
                          <a:spcPts val="0"/>
                        </a:spcAft>
                      </a:pPr>
                      <a:r>
                        <a:rPr lang="en-US" sz="1800" baseline="0" dirty="0" smtClean="0"/>
                        <a:t>3:15-3:45</a:t>
                      </a:r>
                    </a:p>
                    <a:p>
                      <a:pPr algn="r">
                        <a:spcAft>
                          <a:spcPts val="600"/>
                        </a:spcAft>
                      </a:pPr>
                      <a:r>
                        <a:rPr lang="en-US" sz="1800" baseline="0" dirty="0" smtClean="0"/>
                        <a:t>3:45-4:00</a:t>
                      </a:r>
                    </a:p>
                  </a:txBody>
                  <a:tcPr/>
                </a:tc>
                <a:tc>
                  <a:txBody>
                    <a:bodyPr/>
                    <a:lstStyle/>
                    <a:p>
                      <a:pPr>
                        <a:spcAft>
                          <a:spcPts val="0"/>
                        </a:spcAft>
                      </a:pPr>
                      <a:r>
                        <a:rPr lang="en-US" sz="1800" dirty="0" smtClean="0"/>
                        <a:t>Workshop  Goals, Introductions, and SMART-ESP Overview</a:t>
                      </a:r>
                    </a:p>
                    <a:p>
                      <a:pPr>
                        <a:spcAft>
                          <a:spcPts val="0"/>
                        </a:spcAft>
                      </a:pPr>
                      <a:r>
                        <a:rPr lang="en-US" sz="1800" dirty="0" smtClean="0"/>
                        <a:t>Overview of SOA Portfolio Effort</a:t>
                      </a:r>
                    </a:p>
                    <a:p>
                      <a:pPr>
                        <a:spcAft>
                          <a:spcPts val="600"/>
                        </a:spcAft>
                      </a:pPr>
                      <a:r>
                        <a:rPr lang="en-US" sz="1800" dirty="0" smtClean="0"/>
                        <a:t>Business Drivers for Service Migration </a:t>
                      </a:r>
                    </a:p>
                    <a:p>
                      <a:pPr>
                        <a:spcAft>
                          <a:spcPts val="600"/>
                        </a:spcAft>
                      </a:pPr>
                      <a:r>
                        <a:rPr lang="en-US" sz="1800" dirty="0" smtClean="0"/>
                        <a:t>Break</a:t>
                      </a:r>
                    </a:p>
                    <a:p>
                      <a:pPr>
                        <a:spcAft>
                          <a:spcPts val="0"/>
                        </a:spcAft>
                      </a:pPr>
                      <a:r>
                        <a:rPr lang="en-US" sz="1800" dirty="0" smtClean="0"/>
                        <a:t>High-level Overview of Target SOA Environment</a:t>
                      </a:r>
                    </a:p>
                    <a:p>
                      <a:pPr>
                        <a:spcAft>
                          <a:spcPts val="600"/>
                        </a:spcAft>
                      </a:pPr>
                      <a:r>
                        <a:rPr lang="en-US" sz="1800" dirty="0" smtClean="0"/>
                        <a:t>Stakeholders of Legacy Systems </a:t>
                      </a:r>
                    </a:p>
                    <a:p>
                      <a:pPr>
                        <a:spcAft>
                          <a:spcPts val="600"/>
                        </a:spcAft>
                      </a:pPr>
                      <a:r>
                        <a:rPr lang="en-US" sz="1800" dirty="0" smtClean="0"/>
                        <a:t>Lunch</a:t>
                      </a:r>
                    </a:p>
                    <a:p>
                      <a:pPr>
                        <a:spcAft>
                          <a:spcPts val="0"/>
                        </a:spcAft>
                      </a:pPr>
                      <a:r>
                        <a:rPr lang="en-US" sz="1800" dirty="0" smtClean="0"/>
                        <a:t>Organizational Overview</a:t>
                      </a:r>
                    </a:p>
                    <a:p>
                      <a:pPr>
                        <a:spcAft>
                          <a:spcPts val="600"/>
                        </a:spcAft>
                      </a:pPr>
                      <a:r>
                        <a:rPr lang="en-US" sz="1800" dirty="0" smtClean="0"/>
                        <a:t>Planned Migration Strategy and Post-Migration strategy</a:t>
                      </a:r>
                    </a:p>
                    <a:p>
                      <a:pPr>
                        <a:spcAft>
                          <a:spcPts val="600"/>
                        </a:spcAft>
                      </a:pPr>
                      <a:r>
                        <a:rPr lang="en-US" sz="1800" dirty="0" smtClean="0"/>
                        <a:t>Break</a:t>
                      </a:r>
                    </a:p>
                    <a:p>
                      <a:pPr>
                        <a:spcAft>
                          <a:spcPts val="0"/>
                        </a:spcAft>
                      </a:pPr>
                      <a:r>
                        <a:rPr lang="en-US" sz="1800" dirty="0" smtClean="0"/>
                        <a:t>Discussion of Service Usage</a:t>
                      </a:r>
                    </a:p>
                    <a:p>
                      <a:pPr>
                        <a:spcAft>
                          <a:spcPts val="0"/>
                        </a:spcAft>
                      </a:pPr>
                      <a:r>
                        <a:rPr lang="en-US" sz="1800" dirty="0" smtClean="0"/>
                        <a:t>Discussion of Identified Migration Issues</a:t>
                      </a:r>
                    </a:p>
                    <a:p>
                      <a:pPr>
                        <a:spcAft>
                          <a:spcPts val="600"/>
                        </a:spcAft>
                      </a:pPr>
                      <a:r>
                        <a:rPr lang="en-US" sz="1800" dirty="0" smtClean="0"/>
                        <a:t>Wrap-Up</a:t>
                      </a:r>
                    </a:p>
                  </a:txBody>
                  <a:tcPr/>
                </a:tc>
              </a:tr>
            </a:tbl>
          </a:graphicData>
        </a:graphic>
      </p:graphicFrame>
      <p:sp>
        <p:nvSpPr>
          <p:cNvPr id="5" name="Rectangle 4"/>
          <p:cNvSpPr/>
          <p:nvPr/>
        </p:nvSpPr>
        <p:spPr>
          <a:xfrm>
            <a:off x="322730" y="1232218"/>
            <a:ext cx="8509298" cy="384721"/>
          </a:xfrm>
          <a:prstGeom prst="rect">
            <a:avLst/>
          </a:prstGeom>
        </p:spPr>
        <p:txBody>
          <a:bodyPr wrap="square">
            <a:spAutoFit/>
          </a:bodyPr>
          <a:lstStyle/>
          <a:p>
            <a:pPr algn="l"/>
            <a:r>
              <a:rPr lang="en-US" sz="1900" b="1" dirty="0" smtClean="0"/>
              <a:t>Establish Context and Identify Expectations, Constraints, and Strategy</a:t>
            </a:r>
            <a:endParaRPr lang="en-US" sz="1900" b="1"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03915" y="2849108"/>
            <a:ext cx="4865913" cy="1846659"/>
          </a:xfrm>
        </p:spPr>
        <p:txBody>
          <a:bodyPr/>
          <a:lstStyle/>
          <a:p>
            <a:pPr>
              <a:spcAft>
                <a:spcPts val="600"/>
              </a:spcAft>
            </a:pPr>
            <a:r>
              <a:rPr lang="en-US" dirty="0" smtClean="0"/>
              <a:t>Establish Context</a:t>
            </a:r>
            <a:br>
              <a:rPr lang="en-US" dirty="0" smtClean="0"/>
            </a:br>
            <a:r>
              <a:rPr lang="en-US" dirty="0" smtClean="0"/>
              <a:t/>
            </a:r>
            <a:br>
              <a:rPr lang="en-US" dirty="0" smtClean="0"/>
            </a:br>
            <a:r>
              <a:rPr lang="en-US" sz="1600" dirty="0" smtClean="0"/>
              <a:t>Business Drivers for Service Migration </a:t>
            </a:r>
            <a:br>
              <a:rPr lang="en-US" sz="1600" dirty="0" smtClean="0"/>
            </a:br>
            <a:r>
              <a:rPr lang="en-US" sz="1600" dirty="0" smtClean="0"/>
              <a:t>High-level Overview of Target SOA Environment</a:t>
            </a:r>
            <a:br>
              <a:rPr lang="en-US" sz="1600" dirty="0" smtClean="0"/>
            </a:br>
            <a:r>
              <a:rPr lang="en-US" sz="1600" dirty="0" smtClean="0"/>
              <a:t>Stakeholders of Legacy Systems </a:t>
            </a:r>
            <a:r>
              <a:rPr lang="en-US" sz="2400" dirty="0" smtClean="0"/>
              <a:t/>
            </a:r>
            <a:br>
              <a:rPr lang="en-US" sz="2400" dirty="0" smtClean="0"/>
            </a:br>
            <a:endParaRPr lang="en-US" dirty="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138" y="304800"/>
            <a:ext cx="8501062" cy="387798"/>
          </a:xfrm>
        </p:spPr>
        <p:txBody>
          <a:bodyPr/>
          <a:lstStyle/>
          <a:p>
            <a:r>
              <a:rPr lang="en-US" dirty="0" smtClean="0"/>
              <a:t>Agenda (Day 1)</a:t>
            </a:r>
            <a:endParaRPr lang="en-US" dirty="0"/>
          </a:p>
        </p:txBody>
      </p:sp>
      <p:graphicFrame>
        <p:nvGraphicFramePr>
          <p:cNvPr id="4" name="Table 3"/>
          <p:cNvGraphicFramePr>
            <a:graphicFrameLocks noGrp="1"/>
          </p:cNvGraphicFramePr>
          <p:nvPr/>
        </p:nvGraphicFramePr>
        <p:xfrm>
          <a:off x="448234" y="1387737"/>
          <a:ext cx="7953488" cy="4511040"/>
        </p:xfrm>
        <a:graphic>
          <a:graphicData uri="http://schemas.openxmlformats.org/drawingml/2006/table">
            <a:tbl>
              <a:tblPr firstRow="1" bandRow="1">
                <a:tableStyleId>{F2DE63D5-997A-4646-A377-4702673A728D}</a:tableStyleId>
              </a:tblPr>
              <a:tblGrid>
                <a:gridCol w="1411271"/>
                <a:gridCol w="6542217"/>
              </a:tblGrid>
              <a:tr h="367892">
                <a:tc gridSpan="2">
                  <a:txBody>
                    <a:bodyPr/>
                    <a:lstStyle/>
                    <a:p>
                      <a:endParaRPr lang="en-US" sz="2000" dirty="0">
                        <a:solidFill>
                          <a:schemeClr val="tx1"/>
                        </a:solidFill>
                      </a:endParaRPr>
                    </a:p>
                  </a:txBody>
                  <a:tcPr/>
                </a:tc>
                <a:tc hMerge="1">
                  <a:txBody>
                    <a:bodyPr/>
                    <a:lstStyle/>
                    <a:p>
                      <a:endParaRPr lang="en-US" dirty="0">
                        <a:solidFill>
                          <a:schemeClr val="tx1"/>
                        </a:solidFill>
                      </a:endParaRPr>
                    </a:p>
                  </a:txBody>
                  <a:tcPr/>
                </a:tc>
              </a:tr>
              <a:tr h="3820418">
                <a:tc>
                  <a:txBody>
                    <a:bodyPr/>
                    <a:lstStyle/>
                    <a:p>
                      <a:pPr algn="r">
                        <a:spcAft>
                          <a:spcPts val="0"/>
                        </a:spcAft>
                      </a:pPr>
                      <a:r>
                        <a:rPr lang="en-US" sz="1800" dirty="0" smtClean="0"/>
                        <a:t>8:30-9:15</a:t>
                      </a:r>
                    </a:p>
                    <a:p>
                      <a:pPr algn="r">
                        <a:spcAft>
                          <a:spcPts val="0"/>
                        </a:spcAft>
                      </a:pPr>
                      <a:r>
                        <a:rPr lang="en-US" sz="1800" dirty="0" smtClean="0"/>
                        <a:t>9:15-10:00</a:t>
                      </a:r>
                    </a:p>
                    <a:p>
                      <a:pPr algn="r">
                        <a:spcAft>
                          <a:spcPts val="600"/>
                        </a:spcAft>
                      </a:pPr>
                      <a:r>
                        <a:rPr lang="en-US" sz="1800" dirty="0" smtClean="0"/>
                        <a:t>10:00-10:30</a:t>
                      </a:r>
                    </a:p>
                    <a:p>
                      <a:pPr algn="r">
                        <a:spcAft>
                          <a:spcPts val="600"/>
                        </a:spcAft>
                      </a:pPr>
                      <a:r>
                        <a:rPr lang="en-US" sz="1800" dirty="0" smtClean="0"/>
                        <a:t>10:30-10:45</a:t>
                      </a:r>
                    </a:p>
                    <a:p>
                      <a:pPr algn="r">
                        <a:spcAft>
                          <a:spcPts val="0"/>
                        </a:spcAft>
                      </a:pPr>
                      <a:r>
                        <a:rPr lang="en-US" sz="1800" dirty="0" smtClean="0"/>
                        <a:t>10:45-11:15</a:t>
                      </a:r>
                    </a:p>
                    <a:p>
                      <a:pPr algn="r">
                        <a:spcAft>
                          <a:spcPts val="600"/>
                        </a:spcAft>
                      </a:pPr>
                      <a:r>
                        <a:rPr lang="en-US" sz="1800" dirty="0" smtClean="0"/>
                        <a:t>11:15</a:t>
                      </a:r>
                      <a:r>
                        <a:rPr lang="en-US" sz="1800" baseline="0" dirty="0" smtClean="0"/>
                        <a:t>-11:45</a:t>
                      </a:r>
                    </a:p>
                    <a:p>
                      <a:pPr algn="r">
                        <a:spcAft>
                          <a:spcPts val="600"/>
                        </a:spcAft>
                      </a:pPr>
                      <a:r>
                        <a:rPr lang="en-US" sz="1800" baseline="0" dirty="0" smtClean="0"/>
                        <a:t>11:45-12:30</a:t>
                      </a:r>
                    </a:p>
                    <a:p>
                      <a:pPr algn="r">
                        <a:spcAft>
                          <a:spcPts val="0"/>
                        </a:spcAft>
                      </a:pPr>
                      <a:r>
                        <a:rPr lang="en-US" sz="1800" baseline="0" dirty="0" smtClean="0"/>
                        <a:t>12:30-1:30</a:t>
                      </a:r>
                    </a:p>
                    <a:p>
                      <a:pPr algn="r">
                        <a:spcAft>
                          <a:spcPts val="600"/>
                        </a:spcAft>
                      </a:pPr>
                      <a:r>
                        <a:rPr lang="en-US" sz="1800" baseline="0" dirty="0" smtClean="0"/>
                        <a:t>1:30-2:30</a:t>
                      </a:r>
                    </a:p>
                    <a:p>
                      <a:pPr algn="r">
                        <a:spcAft>
                          <a:spcPts val="600"/>
                        </a:spcAft>
                      </a:pPr>
                      <a:r>
                        <a:rPr lang="en-US" sz="1800" baseline="0" dirty="0" smtClean="0"/>
                        <a:t>2:30-2:45</a:t>
                      </a:r>
                    </a:p>
                    <a:p>
                      <a:pPr algn="r">
                        <a:spcAft>
                          <a:spcPts val="0"/>
                        </a:spcAft>
                      </a:pPr>
                      <a:r>
                        <a:rPr lang="en-US" sz="1800" baseline="0" dirty="0" smtClean="0"/>
                        <a:t>2:45-3:15</a:t>
                      </a:r>
                    </a:p>
                    <a:p>
                      <a:pPr algn="r">
                        <a:spcAft>
                          <a:spcPts val="0"/>
                        </a:spcAft>
                      </a:pPr>
                      <a:r>
                        <a:rPr lang="en-US" sz="1800" baseline="0" dirty="0" smtClean="0"/>
                        <a:t>3:15-3:45</a:t>
                      </a:r>
                    </a:p>
                    <a:p>
                      <a:pPr algn="r">
                        <a:spcAft>
                          <a:spcPts val="600"/>
                        </a:spcAft>
                      </a:pPr>
                      <a:r>
                        <a:rPr lang="en-US" sz="1800" baseline="0" dirty="0" smtClean="0"/>
                        <a:t>3:45-4:00</a:t>
                      </a:r>
                    </a:p>
                  </a:txBody>
                  <a:tcPr/>
                </a:tc>
                <a:tc>
                  <a:txBody>
                    <a:bodyPr/>
                    <a:lstStyle/>
                    <a:p>
                      <a:pPr>
                        <a:spcAft>
                          <a:spcPts val="0"/>
                        </a:spcAft>
                      </a:pPr>
                      <a:r>
                        <a:rPr lang="en-US" sz="1800" dirty="0" smtClean="0"/>
                        <a:t>Workshop  Goals, Introductions, and SMART-ESP Overview</a:t>
                      </a:r>
                    </a:p>
                    <a:p>
                      <a:pPr>
                        <a:spcAft>
                          <a:spcPts val="0"/>
                        </a:spcAft>
                      </a:pPr>
                      <a:r>
                        <a:rPr lang="en-US" sz="1800" dirty="0" smtClean="0"/>
                        <a:t>Overview of SOA Portfolio Effort</a:t>
                      </a:r>
                    </a:p>
                    <a:p>
                      <a:pPr>
                        <a:spcAft>
                          <a:spcPts val="600"/>
                        </a:spcAft>
                      </a:pPr>
                      <a:r>
                        <a:rPr lang="en-US" sz="1800" dirty="0" smtClean="0"/>
                        <a:t>Business Drivers for Service Migration </a:t>
                      </a:r>
                    </a:p>
                    <a:p>
                      <a:pPr>
                        <a:spcAft>
                          <a:spcPts val="600"/>
                        </a:spcAft>
                      </a:pPr>
                      <a:r>
                        <a:rPr lang="en-US" sz="1800" dirty="0" smtClean="0"/>
                        <a:t>Break</a:t>
                      </a:r>
                    </a:p>
                    <a:p>
                      <a:pPr>
                        <a:spcAft>
                          <a:spcPts val="0"/>
                        </a:spcAft>
                      </a:pPr>
                      <a:r>
                        <a:rPr lang="en-US" sz="1800" dirty="0" smtClean="0"/>
                        <a:t>High-level Overview of Target SOA Environment</a:t>
                      </a:r>
                    </a:p>
                    <a:p>
                      <a:pPr>
                        <a:spcAft>
                          <a:spcPts val="600"/>
                        </a:spcAft>
                      </a:pPr>
                      <a:r>
                        <a:rPr lang="en-US" sz="1800" dirty="0" smtClean="0"/>
                        <a:t>Stakeholders of Legacy Systems </a:t>
                      </a:r>
                    </a:p>
                    <a:p>
                      <a:pPr>
                        <a:spcAft>
                          <a:spcPts val="600"/>
                        </a:spcAft>
                      </a:pPr>
                      <a:r>
                        <a:rPr lang="en-US" sz="1800" dirty="0" smtClean="0"/>
                        <a:t>Lunch</a:t>
                      </a:r>
                    </a:p>
                    <a:p>
                      <a:pPr>
                        <a:spcAft>
                          <a:spcPts val="0"/>
                        </a:spcAft>
                      </a:pPr>
                      <a:r>
                        <a:rPr lang="en-US" sz="1800" dirty="0" smtClean="0"/>
                        <a:t>Organizational Overview</a:t>
                      </a:r>
                    </a:p>
                    <a:p>
                      <a:pPr>
                        <a:spcAft>
                          <a:spcPts val="600"/>
                        </a:spcAft>
                      </a:pPr>
                      <a:r>
                        <a:rPr lang="en-US" sz="1800" dirty="0" smtClean="0"/>
                        <a:t>Planned Migration Strategy and Post-Migration strategy</a:t>
                      </a:r>
                    </a:p>
                    <a:p>
                      <a:pPr>
                        <a:spcAft>
                          <a:spcPts val="600"/>
                        </a:spcAft>
                      </a:pPr>
                      <a:r>
                        <a:rPr lang="en-US" sz="1800" dirty="0" smtClean="0"/>
                        <a:t>Break</a:t>
                      </a:r>
                    </a:p>
                    <a:p>
                      <a:pPr>
                        <a:spcAft>
                          <a:spcPts val="0"/>
                        </a:spcAft>
                      </a:pPr>
                      <a:r>
                        <a:rPr lang="en-US" sz="1800" dirty="0" smtClean="0"/>
                        <a:t>Discussion of Service Usage</a:t>
                      </a:r>
                    </a:p>
                    <a:p>
                      <a:pPr>
                        <a:spcAft>
                          <a:spcPts val="0"/>
                        </a:spcAft>
                      </a:pPr>
                      <a:r>
                        <a:rPr lang="en-US" sz="1800" dirty="0" smtClean="0"/>
                        <a:t>Discussion of Identified Migration Issues</a:t>
                      </a:r>
                    </a:p>
                    <a:p>
                      <a:pPr>
                        <a:spcAft>
                          <a:spcPts val="600"/>
                        </a:spcAft>
                      </a:pPr>
                      <a:r>
                        <a:rPr lang="en-US" sz="1800" dirty="0" smtClean="0"/>
                        <a:t>Wrap-Up</a:t>
                      </a:r>
                    </a:p>
                  </a:txBody>
                  <a:tcPr/>
                </a:tc>
              </a:tr>
            </a:tbl>
          </a:graphicData>
        </a:graphic>
      </p:graphicFrame>
      <p:sp>
        <p:nvSpPr>
          <p:cNvPr id="5" name="Rectangle 4"/>
          <p:cNvSpPr/>
          <p:nvPr/>
        </p:nvSpPr>
        <p:spPr>
          <a:xfrm>
            <a:off x="322730" y="1232218"/>
            <a:ext cx="8509298" cy="384721"/>
          </a:xfrm>
          <a:prstGeom prst="rect">
            <a:avLst/>
          </a:prstGeom>
        </p:spPr>
        <p:txBody>
          <a:bodyPr wrap="square">
            <a:spAutoFit/>
          </a:bodyPr>
          <a:lstStyle/>
          <a:p>
            <a:pPr algn="l"/>
            <a:r>
              <a:rPr lang="en-US" sz="1900" b="1" dirty="0" smtClean="0"/>
              <a:t>Establish Context and Identify Expectations, Constraints, and Strategy</a:t>
            </a:r>
            <a:endParaRPr lang="en-US" sz="1900" b="1" dirty="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67200" y="2681226"/>
            <a:ext cx="4267200" cy="2278062"/>
          </a:xfrm>
        </p:spPr>
        <p:txBody>
          <a:bodyPr/>
          <a:lstStyle/>
          <a:p>
            <a:pPr>
              <a:spcAft>
                <a:spcPts val="0"/>
              </a:spcAft>
            </a:pPr>
            <a:r>
              <a:rPr lang="en-US" sz="2400" dirty="0" smtClean="0"/>
              <a:t>Identify Expectations, Constraints, and Strategy</a:t>
            </a:r>
            <a:br>
              <a:rPr lang="en-US" sz="2400" dirty="0" smtClean="0"/>
            </a:br>
            <a:r>
              <a:rPr lang="en-US" sz="2400" dirty="0" smtClean="0"/>
              <a:t/>
            </a:r>
            <a:br>
              <a:rPr lang="en-US" sz="2400" dirty="0" smtClean="0"/>
            </a:br>
            <a:r>
              <a:rPr lang="en-US" sz="1600" dirty="0" smtClean="0"/>
              <a:t>Organizational Overview</a:t>
            </a:r>
            <a:br>
              <a:rPr lang="en-US" sz="1600" dirty="0" smtClean="0"/>
            </a:br>
            <a:r>
              <a:rPr lang="en-US" sz="1600" dirty="0" smtClean="0"/>
              <a:t>Planned Migration Strategy and Post-Migration strategy</a:t>
            </a:r>
            <a:br>
              <a:rPr lang="en-US" sz="1600" dirty="0" smtClean="0"/>
            </a:br>
            <a:r>
              <a:rPr lang="en-US" sz="1600" dirty="0" smtClean="0"/>
              <a:t>Discussion of Service Usage</a:t>
            </a:r>
            <a:r>
              <a:rPr lang="en-US" sz="2400" dirty="0" smtClean="0"/>
              <a:t/>
            </a:r>
            <a:br>
              <a:rPr lang="en-US" sz="2400" dirty="0" smtClean="0"/>
            </a:br>
            <a:endParaRPr lang="en-US" dirty="0"/>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138" y="304800"/>
            <a:ext cx="8501062" cy="387798"/>
          </a:xfrm>
        </p:spPr>
        <p:txBody>
          <a:bodyPr/>
          <a:lstStyle/>
          <a:p>
            <a:r>
              <a:rPr lang="en-US" dirty="0" smtClean="0"/>
              <a:t>Agenda (Day 1)</a:t>
            </a:r>
            <a:endParaRPr lang="en-US" dirty="0"/>
          </a:p>
        </p:txBody>
      </p:sp>
      <p:graphicFrame>
        <p:nvGraphicFramePr>
          <p:cNvPr id="4" name="Table 3"/>
          <p:cNvGraphicFramePr>
            <a:graphicFrameLocks noGrp="1"/>
          </p:cNvGraphicFramePr>
          <p:nvPr/>
        </p:nvGraphicFramePr>
        <p:xfrm>
          <a:off x="448234" y="1387737"/>
          <a:ext cx="7953488" cy="4511040"/>
        </p:xfrm>
        <a:graphic>
          <a:graphicData uri="http://schemas.openxmlformats.org/drawingml/2006/table">
            <a:tbl>
              <a:tblPr firstRow="1" bandRow="1">
                <a:tableStyleId>{F2DE63D5-997A-4646-A377-4702673A728D}</a:tableStyleId>
              </a:tblPr>
              <a:tblGrid>
                <a:gridCol w="1411271"/>
                <a:gridCol w="6542217"/>
              </a:tblGrid>
              <a:tr h="367892">
                <a:tc gridSpan="2">
                  <a:txBody>
                    <a:bodyPr/>
                    <a:lstStyle/>
                    <a:p>
                      <a:endParaRPr lang="en-US" sz="2000" dirty="0">
                        <a:solidFill>
                          <a:schemeClr val="tx1"/>
                        </a:solidFill>
                      </a:endParaRPr>
                    </a:p>
                  </a:txBody>
                  <a:tcPr/>
                </a:tc>
                <a:tc hMerge="1">
                  <a:txBody>
                    <a:bodyPr/>
                    <a:lstStyle/>
                    <a:p>
                      <a:endParaRPr lang="en-US" dirty="0">
                        <a:solidFill>
                          <a:schemeClr val="tx1"/>
                        </a:solidFill>
                      </a:endParaRPr>
                    </a:p>
                  </a:txBody>
                  <a:tcPr/>
                </a:tc>
              </a:tr>
              <a:tr h="3820418">
                <a:tc>
                  <a:txBody>
                    <a:bodyPr/>
                    <a:lstStyle/>
                    <a:p>
                      <a:pPr algn="r">
                        <a:spcAft>
                          <a:spcPts val="0"/>
                        </a:spcAft>
                      </a:pPr>
                      <a:r>
                        <a:rPr lang="en-US" sz="1800" dirty="0" smtClean="0"/>
                        <a:t>8:30-9:15</a:t>
                      </a:r>
                    </a:p>
                    <a:p>
                      <a:pPr algn="r">
                        <a:spcAft>
                          <a:spcPts val="0"/>
                        </a:spcAft>
                      </a:pPr>
                      <a:r>
                        <a:rPr lang="en-US" sz="1800" dirty="0" smtClean="0"/>
                        <a:t>9:15-10:00</a:t>
                      </a:r>
                    </a:p>
                    <a:p>
                      <a:pPr algn="r">
                        <a:spcAft>
                          <a:spcPts val="600"/>
                        </a:spcAft>
                      </a:pPr>
                      <a:r>
                        <a:rPr lang="en-US" sz="1800" dirty="0" smtClean="0"/>
                        <a:t>10:00-10:30</a:t>
                      </a:r>
                    </a:p>
                    <a:p>
                      <a:pPr algn="r">
                        <a:spcAft>
                          <a:spcPts val="600"/>
                        </a:spcAft>
                      </a:pPr>
                      <a:r>
                        <a:rPr lang="en-US" sz="1800" dirty="0" smtClean="0"/>
                        <a:t>10:30-10:45</a:t>
                      </a:r>
                    </a:p>
                    <a:p>
                      <a:pPr algn="r">
                        <a:spcAft>
                          <a:spcPts val="0"/>
                        </a:spcAft>
                      </a:pPr>
                      <a:r>
                        <a:rPr lang="en-US" sz="1800" dirty="0" smtClean="0"/>
                        <a:t>10:45-11:15</a:t>
                      </a:r>
                    </a:p>
                    <a:p>
                      <a:pPr algn="r">
                        <a:spcAft>
                          <a:spcPts val="600"/>
                        </a:spcAft>
                      </a:pPr>
                      <a:r>
                        <a:rPr lang="en-US" sz="1800" dirty="0" smtClean="0"/>
                        <a:t>11:15</a:t>
                      </a:r>
                      <a:r>
                        <a:rPr lang="en-US" sz="1800" baseline="0" dirty="0" smtClean="0"/>
                        <a:t>-11:45</a:t>
                      </a:r>
                    </a:p>
                    <a:p>
                      <a:pPr algn="r">
                        <a:spcAft>
                          <a:spcPts val="600"/>
                        </a:spcAft>
                      </a:pPr>
                      <a:r>
                        <a:rPr lang="en-US" sz="1800" baseline="0" dirty="0" smtClean="0"/>
                        <a:t>11:45-12:30</a:t>
                      </a:r>
                    </a:p>
                    <a:p>
                      <a:pPr algn="r">
                        <a:spcAft>
                          <a:spcPts val="0"/>
                        </a:spcAft>
                      </a:pPr>
                      <a:r>
                        <a:rPr lang="en-US" sz="1800" baseline="0" dirty="0" smtClean="0"/>
                        <a:t>12:30-1:30</a:t>
                      </a:r>
                    </a:p>
                    <a:p>
                      <a:pPr algn="r">
                        <a:spcAft>
                          <a:spcPts val="600"/>
                        </a:spcAft>
                      </a:pPr>
                      <a:r>
                        <a:rPr lang="en-US" sz="1800" baseline="0" dirty="0" smtClean="0"/>
                        <a:t>1:30-2:30</a:t>
                      </a:r>
                    </a:p>
                    <a:p>
                      <a:pPr algn="r">
                        <a:spcAft>
                          <a:spcPts val="600"/>
                        </a:spcAft>
                      </a:pPr>
                      <a:r>
                        <a:rPr lang="en-US" sz="1800" baseline="0" dirty="0" smtClean="0"/>
                        <a:t>2:30-2:45</a:t>
                      </a:r>
                    </a:p>
                    <a:p>
                      <a:pPr algn="r">
                        <a:spcAft>
                          <a:spcPts val="0"/>
                        </a:spcAft>
                      </a:pPr>
                      <a:r>
                        <a:rPr lang="en-US" sz="1800" baseline="0" dirty="0" smtClean="0"/>
                        <a:t>2:45-3:15</a:t>
                      </a:r>
                    </a:p>
                    <a:p>
                      <a:pPr algn="r">
                        <a:spcAft>
                          <a:spcPts val="0"/>
                        </a:spcAft>
                      </a:pPr>
                      <a:r>
                        <a:rPr lang="en-US" sz="1800" baseline="0" dirty="0" smtClean="0"/>
                        <a:t>3:15-3:45</a:t>
                      </a:r>
                    </a:p>
                    <a:p>
                      <a:pPr algn="r">
                        <a:spcAft>
                          <a:spcPts val="600"/>
                        </a:spcAft>
                      </a:pPr>
                      <a:r>
                        <a:rPr lang="en-US" sz="1800" baseline="0" dirty="0" smtClean="0"/>
                        <a:t>3:45-4:00</a:t>
                      </a:r>
                    </a:p>
                  </a:txBody>
                  <a:tcPr/>
                </a:tc>
                <a:tc>
                  <a:txBody>
                    <a:bodyPr/>
                    <a:lstStyle/>
                    <a:p>
                      <a:pPr>
                        <a:spcAft>
                          <a:spcPts val="0"/>
                        </a:spcAft>
                      </a:pPr>
                      <a:r>
                        <a:rPr lang="en-US" sz="1800" dirty="0" smtClean="0"/>
                        <a:t>Workshop  Goals, Introductions, and SMART-ESP Overview</a:t>
                      </a:r>
                    </a:p>
                    <a:p>
                      <a:pPr>
                        <a:spcAft>
                          <a:spcPts val="0"/>
                        </a:spcAft>
                      </a:pPr>
                      <a:r>
                        <a:rPr lang="en-US" sz="1800" dirty="0" smtClean="0"/>
                        <a:t>Overview of SOA Portfolio Effort</a:t>
                      </a:r>
                    </a:p>
                    <a:p>
                      <a:pPr>
                        <a:spcAft>
                          <a:spcPts val="600"/>
                        </a:spcAft>
                      </a:pPr>
                      <a:r>
                        <a:rPr lang="en-US" sz="1800" dirty="0" smtClean="0"/>
                        <a:t>Business Drivers for Service Migration </a:t>
                      </a:r>
                    </a:p>
                    <a:p>
                      <a:pPr>
                        <a:spcAft>
                          <a:spcPts val="600"/>
                        </a:spcAft>
                      </a:pPr>
                      <a:r>
                        <a:rPr lang="en-US" sz="1800" dirty="0" smtClean="0"/>
                        <a:t>Break</a:t>
                      </a:r>
                    </a:p>
                    <a:p>
                      <a:pPr>
                        <a:spcAft>
                          <a:spcPts val="0"/>
                        </a:spcAft>
                      </a:pPr>
                      <a:r>
                        <a:rPr lang="en-US" sz="1800" dirty="0" smtClean="0"/>
                        <a:t>High-level Overview of Target SOA Environment</a:t>
                      </a:r>
                    </a:p>
                    <a:p>
                      <a:pPr>
                        <a:spcAft>
                          <a:spcPts val="600"/>
                        </a:spcAft>
                      </a:pPr>
                      <a:r>
                        <a:rPr lang="en-US" sz="1800" dirty="0" smtClean="0"/>
                        <a:t>Stakeholders of Legacy Systems </a:t>
                      </a:r>
                    </a:p>
                    <a:p>
                      <a:pPr>
                        <a:spcAft>
                          <a:spcPts val="600"/>
                        </a:spcAft>
                      </a:pPr>
                      <a:r>
                        <a:rPr lang="en-US" sz="1800" dirty="0" smtClean="0"/>
                        <a:t>Lunch</a:t>
                      </a:r>
                    </a:p>
                    <a:p>
                      <a:pPr>
                        <a:spcAft>
                          <a:spcPts val="0"/>
                        </a:spcAft>
                      </a:pPr>
                      <a:r>
                        <a:rPr lang="en-US" sz="1800" dirty="0" smtClean="0"/>
                        <a:t>Organizational Overview</a:t>
                      </a:r>
                    </a:p>
                    <a:p>
                      <a:pPr>
                        <a:spcAft>
                          <a:spcPts val="600"/>
                        </a:spcAft>
                      </a:pPr>
                      <a:r>
                        <a:rPr lang="en-US" sz="1800" dirty="0" smtClean="0"/>
                        <a:t>Planned Migration Strategy and Post-Migration strategy</a:t>
                      </a:r>
                    </a:p>
                    <a:p>
                      <a:pPr>
                        <a:spcAft>
                          <a:spcPts val="600"/>
                        </a:spcAft>
                      </a:pPr>
                      <a:r>
                        <a:rPr lang="en-US" sz="1800" dirty="0" smtClean="0"/>
                        <a:t>Break</a:t>
                      </a:r>
                    </a:p>
                    <a:p>
                      <a:pPr>
                        <a:spcAft>
                          <a:spcPts val="0"/>
                        </a:spcAft>
                      </a:pPr>
                      <a:r>
                        <a:rPr lang="en-US" sz="1800" dirty="0" smtClean="0"/>
                        <a:t>Discussion of Service Usage</a:t>
                      </a:r>
                    </a:p>
                    <a:p>
                      <a:pPr>
                        <a:spcAft>
                          <a:spcPts val="0"/>
                        </a:spcAft>
                      </a:pPr>
                      <a:r>
                        <a:rPr lang="en-US" sz="1800" dirty="0" smtClean="0"/>
                        <a:t>Discussion of Identified Migration Issues</a:t>
                      </a:r>
                    </a:p>
                    <a:p>
                      <a:pPr>
                        <a:spcAft>
                          <a:spcPts val="600"/>
                        </a:spcAft>
                      </a:pPr>
                      <a:r>
                        <a:rPr lang="en-US" sz="1800" dirty="0" smtClean="0"/>
                        <a:t>Wrap-Up</a:t>
                      </a:r>
                    </a:p>
                  </a:txBody>
                  <a:tcPr/>
                </a:tc>
              </a:tr>
            </a:tbl>
          </a:graphicData>
        </a:graphic>
      </p:graphicFrame>
      <p:sp>
        <p:nvSpPr>
          <p:cNvPr id="5" name="Rectangle 4"/>
          <p:cNvSpPr/>
          <p:nvPr/>
        </p:nvSpPr>
        <p:spPr>
          <a:xfrm>
            <a:off x="322730" y="1232218"/>
            <a:ext cx="8509298" cy="384721"/>
          </a:xfrm>
          <a:prstGeom prst="rect">
            <a:avLst/>
          </a:prstGeom>
        </p:spPr>
        <p:txBody>
          <a:bodyPr wrap="square">
            <a:spAutoFit/>
          </a:bodyPr>
          <a:lstStyle/>
          <a:p>
            <a:pPr algn="l"/>
            <a:r>
              <a:rPr lang="en-US" sz="1900" b="1" dirty="0" smtClean="0"/>
              <a:t>Establish Context and Identify Expectations, Constraints, and Strategy</a:t>
            </a:r>
            <a:endParaRPr lang="en-US" sz="1900" b="1" dirty="0"/>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64019" y="2853336"/>
            <a:ext cx="4267200" cy="430887"/>
          </a:xfrm>
        </p:spPr>
        <p:txBody>
          <a:bodyPr/>
          <a:lstStyle/>
          <a:p>
            <a:r>
              <a:rPr lang="en-US" dirty="0" smtClean="0"/>
              <a:t>Wrap-Up for Day 1</a:t>
            </a:r>
            <a:endParaRPr lang="en-US" dirty="0"/>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138" y="304800"/>
            <a:ext cx="8501062" cy="387798"/>
          </a:xfrm>
        </p:spPr>
        <p:txBody>
          <a:bodyPr/>
          <a:lstStyle/>
          <a:p>
            <a:r>
              <a:rPr lang="en-US" dirty="0" smtClean="0"/>
              <a:t>Agenda (Day 2)</a:t>
            </a:r>
            <a:endParaRPr lang="en-US" dirty="0"/>
          </a:p>
        </p:txBody>
      </p:sp>
      <p:graphicFrame>
        <p:nvGraphicFramePr>
          <p:cNvPr id="4" name="Content Placeholder 3"/>
          <p:cNvGraphicFramePr>
            <a:graphicFrameLocks noGrp="1"/>
          </p:cNvGraphicFramePr>
          <p:nvPr>
            <p:ph idx="1"/>
          </p:nvPr>
        </p:nvGraphicFramePr>
        <p:xfrm>
          <a:off x="344244" y="1662057"/>
          <a:ext cx="7579659" cy="4191000"/>
        </p:xfrm>
        <a:graphic>
          <a:graphicData uri="http://schemas.openxmlformats.org/drawingml/2006/table">
            <a:tbl>
              <a:tblPr firstRow="1" bandRow="1">
                <a:tableStyleId>{5C22544A-7EE6-4342-B048-85BDC9FD1C3A}</a:tableStyleId>
              </a:tblPr>
              <a:tblGrid>
                <a:gridCol w="1387737"/>
                <a:gridCol w="6191922"/>
              </a:tblGrid>
              <a:tr h="370840">
                <a:tc>
                  <a:txBody>
                    <a:bodyPr/>
                    <a:lstStyle/>
                    <a:p>
                      <a:pPr algn="r"/>
                      <a:r>
                        <a:rPr lang="en-US" b="0" dirty="0" smtClean="0">
                          <a:solidFill>
                            <a:schemeClr val="tx1"/>
                          </a:solidFill>
                        </a:rPr>
                        <a:t>8:30-8:45</a:t>
                      </a:r>
                    </a:p>
                    <a:p>
                      <a:pPr algn="r">
                        <a:spcAft>
                          <a:spcPts val="600"/>
                        </a:spcAft>
                      </a:pPr>
                      <a:r>
                        <a:rPr lang="en-US" b="0" dirty="0" smtClean="0">
                          <a:solidFill>
                            <a:schemeClr val="tx1"/>
                          </a:solidFill>
                        </a:rPr>
                        <a:t>8:45-9:45</a:t>
                      </a:r>
                    </a:p>
                    <a:p>
                      <a:pPr algn="r">
                        <a:spcAft>
                          <a:spcPts val="600"/>
                        </a:spcAft>
                      </a:pPr>
                      <a:r>
                        <a:rPr lang="en-US" b="0" dirty="0" smtClean="0">
                          <a:solidFill>
                            <a:schemeClr val="tx1"/>
                          </a:solidFill>
                        </a:rPr>
                        <a:t>9:45-10:00</a:t>
                      </a:r>
                    </a:p>
                    <a:p>
                      <a:pPr algn="r"/>
                      <a:r>
                        <a:rPr lang="en-US" b="0" dirty="0" smtClean="0">
                          <a:solidFill>
                            <a:schemeClr val="tx1"/>
                          </a:solidFill>
                        </a:rPr>
                        <a:t>10:00-11:30</a:t>
                      </a:r>
                    </a:p>
                    <a:p>
                      <a:pPr algn="r">
                        <a:spcAft>
                          <a:spcPts val="600"/>
                        </a:spcAft>
                      </a:pPr>
                      <a:r>
                        <a:rPr lang="en-US" b="0" dirty="0" smtClean="0">
                          <a:solidFill>
                            <a:schemeClr val="tx1"/>
                          </a:solidFill>
                        </a:rPr>
                        <a:t>11:30-12:15</a:t>
                      </a:r>
                    </a:p>
                    <a:p>
                      <a:pPr algn="r">
                        <a:spcAft>
                          <a:spcPts val="600"/>
                        </a:spcAft>
                      </a:pPr>
                      <a:r>
                        <a:rPr lang="en-US" b="0" dirty="0" smtClean="0">
                          <a:solidFill>
                            <a:schemeClr val="tx1"/>
                          </a:solidFill>
                        </a:rPr>
                        <a:t>11:45-12:30</a:t>
                      </a:r>
                    </a:p>
                    <a:p>
                      <a:pPr algn="r"/>
                      <a:r>
                        <a:rPr lang="en-US" b="0" dirty="0" smtClean="0">
                          <a:solidFill>
                            <a:schemeClr val="tx1"/>
                          </a:solidFill>
                        </a:rPr>
                        <a:t>12:30-1:30</a:t>
                      </a:r>
                    </a:p>
                    <a:p>
                      <a:pPr algn="r">
                        <a:spcAft>
                          <a:spcPts val="600"/>
                        </a:spcAft>
                      </a:pPr>
                      <a:r>
                        <a:rPr lang="en-US" b="0" dirty="0" smtClean="0">
                          <a:solidFill>
                            <a:schemeClr val="tx1"/>
                          </a:solidFill>
                        </a:rPr>
                        <a:t>1:30-2:15</a:t>
                      </a:r>
                    </a:p>
                    <a:p>
                      <a:pPr algn="r">
                        <a:spcAft>
                          <a:spcPts val="600"/>
                        </a:spcAft>
                      </a:pPr>
                      <a:r>
                        <a:rPr lang="en-US" b="0" dirty="0" smtClean="0">
                          <a:solidFill>
                            <a:schemeClr val="tx1"/>
                          </a:solidFill>
                        </a:rPr>
                        <a:t>2:15-2:30</a:t>
                      </a:r>
                    </a:p>
                    <a:p>
                      <a:pPr algn="r"/>
                      <a:r>
                        <a:rPr lang="en-US" b="0" dirty="0" smtClean="0">
                          <a:solidFill>
                            <a:schemeClr val="tx1"/>
                          </a:solidFill>
                        </a:rPr>
                        <a:t>2:30-3:00</a:t>
                      </a:r>
                    </a:p>
                    <a:p>
                      <a:pPr algn="r"/>
                      <a:r>
                        <a:rPr lang="en-US" b="0" dirty="0" smtClean="0">
                          <a:solidFill>
                            <a:schemeClr val="tx1"/>
                          </a:solidFill>
                        </a:rPr>
                        <a:t>3:00-3:30</a:t>
                      </a:r>
                    </a:p>
                    <a:p>
                      <a:pPr algn="r"/>
                      <a:r>
                        <a:rPr lang="en-US" b="0" dirty="0" smtClean="0">
                          <a:solidFill>
                            <a:schemeClr val="tx1"/>
                          </a:solidFill>
                        </a:rPr>
                        <a:t>3:30-4:00</a:t>
                      </a:r>
                      <a:endParaRPr lang="en-US" b="0" dirty="0">
                        <a:solidFill>
                          <a:schemeClr val="tx1"/>
                        </a:solidFill>
                      </a:endParaRPr>
                    </a:p>
                  </a:txBody>
                  <a:tcPr>
                    <a:solidFill>
                      <a:schemeClr val="bg1"/>
                    </a:solidFill>
                  </a:tcPr>
                </a:tc>
                <a:tc>
                  <a:txBody>
                    <a:bodyPr/>
                    <a:lstStyle/>
                    <a:p>
                      <a:pPr>
                        <a:spcAft>
                          <a:spcPts val="0"/>
                        </a:spcAft>
                      </a:pPr>
                      <a:r>
                        <a:rPr lang="en-US" sz="1800" b="0" dirty="0" smtClean="0">
                          <a:solidFill>
                            <a:schemeClr val="tx1"/>
                          </a:solidFill>
                        </a:rPr>
                        <a:t>Summary of Day 1 and Plans for Day 2</a:t>
                      </a:r>
                    </a:p>
                    <a:p>
                      <a:pPr>
                        <a:spcAft>
                          <a:spcPts val="600"/>
                        </a:spcAft>
                      </a:pPr>
                      <a:r>
                        <a:rPr lang="en-US" sz="1800" b="0" dirty="0" smtClean="0">
                          <a:solidFill>
                            <a:schemeClr val="tx1"/>
                          </a:solidFill>
                        </a:rPr>
                        <a:t>Candidate Process Area(s) for Migration </a:t>
                      </a:r>
                    </a:p>
                    <a:p>
                      <a:pPr>
                        <a:spcAft>
                          <a:spcPts val="600"/>
                        </a:spcAft>
                      </a:pPr>
                      <a:r>
                        <a:rPr lang="en-US" sz="1800" b="0" dirty="0" smtClean="0">
                          <a:solidFill>
                            <a:schemeClr val="tx1"/>
                          </a:solidFill>
                        </a:rPr>
                        <a:t>Break</a:t>
                      </a:r>
                    </a:p>
                    <a:p>
                      <a:pPr>
                        <a:spcAft>
                          <a:spcPts val="0"/>
                        </a:spcAft>
                      </a:pPr>
                      <a:r>
                        <a:rPr lang="en-US" sz="1800" b="0" dirty="0" smtClean="0">
                          <a:solidFill>
                            <a:schemeClr val="tx1"/>
                          </a:solidFill>
                        </a:rPr>
                        <a:t>Analysis of Operational Processes</a:t>
                      </a:r>
                    </a:p>
                    <a:p>
                      <a:pPr marL="0" marR="0" indent="0" algn="l" defTabSz="914400" rtl="0" eaLnBrk="1" fontAlgn="auto" latinLnBrk="0" hangingPunct="1">
                        <a:lnSpc>
                          <a:spcPct val="100000"/>
                        </a:lnSpc>
                        <a:spcBef>
                          <a:spcPts val="0"/>
                        </a:spcBef>
                        <a:spcAft>
                          <a:spcPts val="600"/>
                        </a:spcAft>
                        <a:buClrTx/>
                        <a:buSzTx/>
                        <a:buFontTx/>
                        <a:buNone/>
                        <a:tabLst/>
                        <a:defRPr/>
                      </a:pPr>
                      <a:r>
                        <a:rPr lang="en-US" sz="1800" b="0" dirty="0" smtClean="0">
                          <a:solidFill>
                            <a:schemeClr val="tx1"/>
                          </a:solidFill>
                        </a:rPr>
                        <a:t>Candidate Services for Portfolio</a:t>
                      </a:r>
                    </a:p>
                    <a:p>
                      <a:pPr>
                        <a:spcAft>
                          <a:spcPts val="600"/>
                        </a:spcAft>
                      </a:pPr>
                      <a:r>
                        <a:rPr lang="en-US" sz="1800" b="0" dirty="0" smtClean="0">
                          <a:solidFill>
                            <a:schemeClr val="tx1"/>
                          </a:solidFill>
                        </a:rPr>
                        <a:t>Lunch</a:t>
                      </a:r>
                    </a:p>
                    <a:p>
                      <a:pPr>
                        <a:spcAft>
                          <a:spcPts val="0"/>
                        </a:spcAft>
                      </a:pPr>
                      <a:r>
                        <a:rPr lang="en-US" sz="1800" b="0" dirty="0" smtClean="0">
                          <a:solidFill>
                            <a:schemeClr val="tx1"/>
                          </a:solidFill>
                        </a:rPr>
                        <a:t>Candidate Services for Portfolio (cont.)</a:t>
                      </a:r>
                    </a:p>
                    <a:p>
                      <a:pPr>
                        <a:spcAft>
                          <a:spcPts val="600"/>
                        </a:spcAft>
                      </a:pPr>
                      <a:r>
                        <a:rPr lang="en-US" sz="1800" b="0" dirty="0" smtClean="0">
                          <a:solidFill>
                            <a:schemeClr val="tx1"/>
                          </a:solidFill>
                        </a:rPr>
                        <a:t>Overview of Legacy Technology Base</a:t>
                      </a:r>
                    </a:p>
                    <a:p>
                      <a:pPr>
                        <a:spcAft>
                          <a:spcPts val="600"/>
                        </a:spcAft>
                      </a:pPr>
                      <a:r>
                        <a:rPr lang="en-US" sz="1800" b="0" dirty="0" smtClean="0">
                          <a:solidFill>
                            <a:schemeClr val="tx1"/>
                          </a:solidFill>
                        </a:rPr>
                        <a:t>Break</a:t>
                      </a:r>
                    </a:p>
                    <a:p>
                      <a:pPr>
                        <a:spcAft>
                          <a:spcPts val="0"/>
                        </a:spcAft>
                      </a:pPr>
                      <a:r>
                        <a:rPr lang="en-US" sz="1800" b="0" dirty="0" smtClean="0">
                          <a:solidFill>
                            <a:schemeClr val="tx1"/>
                          </a:solidFill>
                        </a:rPr>
                        <a:t>State of Candidate Systems for Migration</a:t>
                      </a:r>
                    </a:p>
                    <a:p>
                      <a:pPr>
                        <a:spcAft>
                          <a:spcPts val="0"/>
                        </a:spcAft>
                      </a:pPr>
                      <a:r>
                        <a:rPr lang="en-US" sz="1800" b="0" dirty="0" smtClean="0">
                          <a:solidFill>
                            <a:schemeClr val="tx1"/>
                          </a:solidFill>
                        </a:rPr>
                        <a:t>Current Use of Services</a:t>
                      </a:r>
                    </a:p>
                    <a:p>
                      <a:pPr>
                        <a:spcAft>
                          <a:spcPts val="600"/>
                        </a:spcAft>
                      </a:pPr>
                      <a:r>
                        <a:rPr lang="en-US" sz="1800" b="0" dirty="0" smtClean="0">
                          <a:solidFill>
                            <a:schemeClr val="tx1"/>
                          </a:solidFill>
                        </a:rPr>
                        <a:t>Next Steps</a:t>
                      </a:r>
                    </a:p>
                    <a:p>
                      <a:endParaRPr lang="en-US" dirty="0">
                        <a:solidFill>
                          <a:schemeClr val="tx1"/>
                        </a:solidFill>
                      </a:endParaRPr>
                    </a:p>
                  </a:txBody>
                  <a:tcPr>
                    <a:solidFill>
                      <a:schemeClr val="bg1"/>
                    </a:solidFill>
                  </a:tcPr>
                </a:tc>
              </a:tr>
            </a:tbl>
          </a:graphicData>
        </a:graphic>
      </p:graphicFrame>
      <p:sp>
        <p:nvSpPr>
          <p:cNvPr id="5" name="Rectangle 4"/>
          <p:cNvSpPr/>
          <p:nvPr/>
        </p:nvSpPr>
        <p:spPr>
          <a:xfrm>
            <a:off x="285077" y="1192469"/>
            <a:ext cx="8514677" cy="384721"/>
          </a:xfrm>
          <a:prstGeom prst="rect">
            <a:avLst/>
          </a:prstGeom>
        </p:spPr>
        <p:txBody>
          <a:bodyPr wrap="square">
            <a:spAutoFit/>
          </a:bodyPr>
          <a:lstStyle/>
          <a:p>
            <a:pPr algn="l"/>
            <a:r>
              <a:rPr lang="en-US" sz="1900" b="1" dirty="0" smtClean="0"/>
              <a:t>Identify Desired Service Capabilities and Analyze Legacy Assets</a:t>
            </a:r>
            <a:endParaRPr lang="en-US" sz="1900" b="1" dirty="0"/>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ctrTitle"/>
          </p:nvPr>
        </p:nvSpPr>
        <p:spPr>
          <a:xfrm>
            <a:off x="4267200" y="2293938"/>
            <a:ext cx="4267200" cy="984885"/>
          </a:xfrm>
        </p:spPr>
        <p:txBody>
          <a:bodyPr/>
          <a:lstStyle/>
          <a:p>
            <a:pPr eaLnBrk="1" hangingPunct="1"/>
            <a:r>
              <a:rPr lang="en-US" dirty="0" smtClean="0"/>
              <a:t>SMART-ESP Workshop </a:t>
            </a:r>
            <a:br>
              <a:rPr lang="en-US" dirty="0" smtClean="0"/>
            </a:br>
            <a:r>
              <a:rPr lang="en-US" sz="1800" dirty="0" smtClean="0"/>
              <a:t>&lt;Organization&gt; - &lt;System&gt;</a:t>
            </a:r>
            <a:br>
              <a:rPr lang="en-US" sz="1800" dirty="0" smtClean="0"/>
            </a:br>
            <a:r>
              <a:rPr lang="en-US" sz="1800" dirty="0" smtClean="0"/>
              <a:t>Day 2</a:t>
            </a:r>
            <a:endParaRPr lang="en-US" dirty="0" smtClean="0"/>
          </a:p>
        </p:txBody>
      </p:sp>
      <p:sp>
        <p:nvSpPr>
          <p:cNvPr id="9219" name="Rectangle 5"/>
          <p:cNvSpPr>
            <a:spLocks noGrp="1" noChangeArrowheads="1"/>
          </p:cNvSpPr>
          <p:nvPr>
            <p:ph type="subTitle" idx="1"/>
          </p:nvPr>
        </p:nvSpPr>
        <p:spPr>
          <a:xfrm>
            <a:off x="4267200" y="4277532"/>
            <a:ext cx="4267200" cy="1369206"/>
          </a:xfrm>
        </p:spPr>
        <p:txBody>
          <a:bodyPr/>
          <a:lstStyle/>
          <a:p>
            <a:pPr marL="0" indent="0" eaLnBrk="1" hangingPunct="1">
              <a:buFontTx/>
              <a:buNone/>
            </a:pPr>
            <a:r>
              <a:rPr lang="en-US" dirty="0" smtClean="0"/>
              <a:t>[SMART Team Member 1 (e-mail)]</a:t>
            </a:r>
          </a:p>
          <a:p>
            <a:pPr marL="0" indent="0"/>
            <a:r>
              <a:rPr lang="en-US" dirty="0" smtClean="0"/>
              <a:t>[SMART Team Member 2 (e-mail)]</a:t>
            </a:r>
          </a:p>
          <a:p>
            <a:pPr marL="0" indent="0"/>
            <a:r>
              <a:rPr lang="en-US" dirty="0" smtClean="0"/>
              <a:t>[SMART Team Member 3 (e-mail)]</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138" y="304800"/>
            <a:ext cx="8501062" cy="387798"/>
          </a:xfrm>
        </p:spPr>
        <p:txBody>
          <a:bodyPr/>
          <a:lstStyle/>
          <a:p>
            <a:r>
              <a:rPr lang="en-US" dirty="0" smtClean="0"/>
              <a:t>Agenda (Day 2)</a:t>
            </a:r>
            <a:endParaRPr lang="en-US" dirty="0"/>
          </a:p>
        </p:txBody>
      </p:sp>
      <p:graphicFrame>
        <p:nvGraphicFramePr>
          <p:cNvPr id="4" name="Content Placeholder 3"/>
          <p:cNvGraphicFramePr>
            <a:graphicFrameLocks noGrp="1"/>
          </p:cNvGraphicFramePr>
          <p:nvPr>
            <p:ph idx="1"/>
          </p:nvPr>
        </p:nvGraphicFramePr>
        <p:xfrm>
          <a:off x="344244" y="1662057"/>
          <a:ext cx="7579659" cy="4191000"/>
        </p:xfrm>
        <a:graphic>
          <a:graphicData uri="http://schemas.openxmlformats.org/drawingml/2006/table">
            <a:tbl>
              <a:tblPr firstRow="1" bandRow="1">
                <a:tableStyleId>{5C22544A-7EE6-4342-B048-85BDC9FD1C3A}</a:tableStyleId>
              </a:tblPr>
              <a:tblGrid>
                <a:gridCol w="1387737"/>
                <a:gridCol w="6191922"/>
              </a:tblGrid>
              <a:tr h="370840">
                <a:tc>
                  <a:txBody>
                    <a:bodyPr/>
                    <a:lstStyle/>
                    <a:p>
                      <a:pPr algn="r"/>
                      <a:r>
                        <a:rPr lang="en-US" b="0" dirty="0" smtClean="0">
                          <a:solidFill>
                            <a:schemeClr val="tx1"/>
                          </a:solidFill>
                        </a:rPr>
                        <a:t>8:30-8:45</a:t>
                      </a:r>
                    </a:p>
                    <a:p>
                      <a:pPr algn="r">
                        <a:spcAft>
                          <a:spcPts val="600"/>
                        </a:spcAft>
                      </a:pPr>
                      <a:r>
                        <a:rPr lang="en-US" b="0" dirty="0" smtClean="0">
                          <a:solidFill>
                            <a:schemeClr val="tx1"/>
                          </a:solidFill>
                        </a:rPr>
                        <a:t>8:45-9:45</a:t>
                      </a:r>
                    </a:p>
                    <a:p>
                      <a:pPr algn="r">
                        <a:spcAft>
                          <a:spcPts val="600"/>
                        </a:spcAft>
                      </a:pPr>
                      <a:r>
                        <a:rPr lang="en-US" b="0" dirty="0" smtClean="0">
                          <a:solidFill>
                            <a:schemeClr val="tx1"/>
                          </a:solidFill>
                        </a:rPr>
                        <a:t>9:45-10:00</a:t>
                      </a:r>
                    </a:p>
                    <a:p>
                      <a:pPr algn="r"/>
                      <a:r>
                        <a:rPr lang="en-US" b="0" dirty="0" smtClean="0">
                          <a:solidFill>
                            <a:schemeClr val="tx1"/>
                          </a:solidFill>
                        </a:rPr>
                        <a:t>10:00-11:30</a:t>
                      </a:r>
                    </a:p>
                    <a:p>
                      <a:pPr algn="r">
                        <a:spcAft>
                          <a:spcPts val="600"/>
                        </a:spcAft>
                      </a:pPr>
                      <a:r>
                        <a:rPr lang="en-US" b="0" dirty="0" smtClean="0">
                          <a:solidFill>
                            <a:schemeClr val="tx1"/>
                          </a:solidFill>
                        </a:rPr>
                        <a:t>11:30-12:15</a:t>
                      </a:r>
                    </a:p>
                    <a:p>
                      <a:pPr algn="r">
                        <a:spcAft>
                          <a:spcPts val="600"/>
                        </a:spcAft>
                      </a:pPr>
                      <a:r>
                        <a:rPr lang="en-US" b="0" dirty="0" smtClean="0">
                          <a:solidFill>
                            <a:schemeClr val="tx1"/>
                          </a:solidFill>
                        </a:rPr>
                        <a:t>11:45-12:30</a:t>
                      </a:r>
                    </a:p>
                    <a:p>
                      <a:pPr algn="r"/>
                      <a:r>
                        <a:rPr lang="en-US" b="0" dirty="0" smtClean="0">
                          <a:solidFill>
                            <a:schemeClr val="tx1"/>
                          </a:solidFill>
                        </a:rPr>
                        <a:t>12:30-1:30</a:t>
                      </a:r>
                    </a:p>
                    <a:p>
                      <a:pPr algn="r">
                        <a:spcAft>
                          <a:spcPts val="600"/>
                        </a:spcAft>
                      </a:pPr>
                      <a:r>
                        <a:rPr lang="en-US" b="0" dirty="0" smtClean="0">
                          <a:solidFill>
                            <a:schemeClr val="tx1"/>
                          </a:solidFill>
                        </a:rPr>
                        <a:t>1:30-2:15</a:t>
                      </a:r>
                    </a:p>
                    <a:p>
                      <a:pPr algn="r">
                        <a:spcAft>
                          <a:spcPts val="600"/>
                        </a:spcAft>
                      </a:pPr>
                      <a:r>
                        <a:rPr lang="en-US" b="0" dirty="0" smtClean="0">
                          <a:solidFill>
                            <a:schemeClr val="tx1"/>
                          </a:solidFill>
                        </a:rPr>
                        <a:t>2:15-2:30</a:t>
                      </a:r>
                    </a:p>
                    <a:p>
                      <a:pPr algn="r"/>
                      <a:r>
                        <a:rPr lang="en-US" b="0" dirty="0" smtClean="0">
                          <a:solidFill>
                            <a:schemeClr val="tx1"/>
                          </a:solidFill>
                        </a:rPr>
                        <a:t>2:30-3:00</a:t>
                      </a:r>
                    </a:p>
                    <a:p>
                      <a:pPr algn="r"/>
                      <a:r>
                        <a:rPr lang="en-US" b="0" dirty="0" smtClean="0">
                          <a:solidFill>
                            <a:schemeClr val="tx1"/>
                          </a:solidFill>
                        </a:rPr>
                        <a:t>3:00-3:30</a:t>
                      </a:r>
                    </a:p>
                    <a:p>
                      <a:pPr algn="r"/>
                      <a:r>
                        <a:rPr lang="en-US" b="0" dirty="0" smtClean="0">
                          <a:solidFill>
                            <a:schemeClr val="tx1"/>
                          </a:solidFill>
                        </a:rPr>
                        <a:t>3:30-4:00</a:t>
                      </a:r>
                      <a:endParaRPr lang="en-US" b="0" dirty="0">
                        <a:solidFill>
                          <a:schemeClr val="tx1"/>
                        </a:solidFill>
                      </a:endParaRPr>
                    </a:p>
                  </a:txBody>
                  <a:tcPr>
                    <a:solidFill>
                      <a:schemeClr val="bg1"/>
                    </a:solidFill>
                  </a:tcPr>
                </a:tc>
                <a:tc>
                  <a:txBody>
                    <a:bodyPr/>
                    <a:lstStyle/>
                    <a:p>
                      <a:pPr>
                        <a:spcAft>
                          <a:spcPts val="0"/>
                        </a:spcAft>
                      </a:pPr>
                      <a:r>
                        <a:rPr lang="en-US" sz="1800" b="0" dirty="0" smtClean="0">
                          <a:solidFill>
                            <a:schemeClr val="tx1"/>
                          </a:solidFill>
                        </a:rPr>
                        <a:t>Summary of Day 1 and Plans for Day 2</a:t>
                      </a:r>
                    </a:p>
                    <a:p>
                      <a:pPr>
                        <a:spcAft>
                          <a:spcPts val="600"/>
                        </a:spcAft>
                      </a:pPr>
                      <a:r>
                        <a:rPr lang="en-US" sz="1800" b="0" dirty="0" smtClean="0">
                          <a:solidFill>
                            <a:schemeClr val="tx1"/>
                          </a:solidFill>
                        </a:rPr>
                        <a:t>Candidate Process Area(s) for Migration </a:t>
                      </a:r>
                    </a:p>
                    <a:p>
                      <a:pPr>
                        <a:spcAft>
                          <a:spcPts val="600"/>
                        </a:spcAft>
                      </a:pPr>
                      <a:r>
                        <a:rPr lang="en-US" sz="1800" b="0" dirty="0" smtClean="0">
                          <a:solidFill>
                            <a:schemeClr val="tx1"/>
                          </a:solidFill>
                        </a:rPr>
                        <a:t>Break</a:t>
                      </a:r>
                    </a:p>
                    <a:p>
                      <a:pPr>
                        <a:spcAft>
                          <a:spcPts val="0"/>
                        </a:spcAft>
                      </a:pPr>
                      <a:r>
                        <a:rPr lang="en-US" sz="1800" b="0" dirty="0" smtClean="0">
                          <a:solidFill>
                            <a:schemeClr val="tx1"/>
                          </a:solidFill>
                        </a:rPr>
                        <a:t>Analysis of Operational Processes</a:t>
                      </a:r>
                    </a:p>
                    <a:p>
                      <a:pPr marL="0" marR="0" indent="0" algn="l" defTabSz="914400" rtl="0" eaLnBrk="1" fontAlgn="auto" latinLnBrk="0" hangingPunct="1">
                        <a:lnSpc>
                          <a:spcPct val="100000"/>
                        </a:lnSpc>
                        <a:spcBef>
                          <a:spcPts val="0"/>
                        </a:spcBef>
                        <a:spcAft>
                          <a:spcPts val="600"/>
                        </a:spcAft>
                        <a:buClrTx/>
                        <a:buSzTx/>
                        <a:buFontTx/>
                        <a:buNone/>
                        <a:tabLst/>
                        <a:defRPr/>
                      </a:pPr>
                      <a:r>
                        <a:rPr lang="en-US" sz="1800" b="0" dirty="0" smtClean="0">
                          <a:solidFill>
                            <a:schemeClr val="tx1"/>
                          </a:solidFill>
                        </a:rPr>
                        <a:t>Candidate Services for Portfolio</a:t>
                      </a:r>
                    </a:p>
                    <a:p>
                      <a:pPr>
                        <a:spcAft>
                          <a:spcPts val="600"/>
                        </a:spcAft>
                      </a:pPr>
                      <a:r>
                        <a:rPr lang="en-US" sz="1800" b="0" dirty="0" smtClean="0">
                          <a:solidFill>
                            <a:schemeClr val="tx1"/>
                          </a:solidFill>
                        </a:rPr>
                        <a:t>Lunch</a:t>
                      </a:r>
                    </a:p>
                    <a:p>
                      <a:pPr>
                        <a:spcAft>
                          <a:spcPts val="0"/>
                        </a:spcAft>
                      </a:pPr>
                      <a:r>
                        <a:rPr lang="en-US" sz="1800" b="0" dirty="0" smtClean="0">
                          <a:solidFill>
                            <a:schemeClr val="tx1"/>
                          </a:solidFill>
                        </a:rPr>
                        <a:t>Candidate Services for Portfolio (cont.)</a:t>
                      </a:r>
                    </a:p>
                    <a:p>
                      <a:pPr>
                        <a:spcAft>
                          <a:spcPts val="600"/>
                        </a:spcAft>
                      </a:pPr>
                      <a:r>
                        <a:rPr lang="en-US" sz="1800" b="0" dirty="0" smtClean="0">
                          <a:solidFill>
                            <a:schemeClr val="tx1"/>
                          </a:solidFill>
                        </a:rPr>
                        <a:t>Overview of Legacy Technology Base</a:t>
                      </a:r>
                    </a:p>
                    <a:p>
                      <a:pPr>
                        <a:spcAft>
                          <a:spcPts val="600"/>
                        </a:spcAft>
                      </a:pPr>
                      <a:r>
                        <a:rPr lang="en-US" sz="1800" b="0" dirty="0" smtClean="0">
                          <a:solidFill>
                            <a:schemeClr val="tx1"/>
                          </a:solidFill>
                        </a:rPr>
                        <a:t>Break</a:t>
                      </a:r>
                    </a:p>
                    <a:p>
                      <a:pPr>
                        <a:spcAft>
                          <a:spcPts val="0"/>
                        </a:spcAft>
                      </a:pPr>
                      <a:r>
                        <a:rPr lang="en-US" sz="1800" b="0" dirty="0" smtClean="0">
                          <a:solidFill>
                            <a:schemeClr val="tx1"/>
                          </a:solidFill>
                        </a:rPr>
                        <a:t>State of Candidate Systems for Migration</a:t>
                      </a:r>
                    </a:p>
                    <a:p>
                      <a:pPr>
                        <a:spcAft>
                          <a:spcPts val="0"/>
                        </a:spcAft>
                      </a:pPr>
                      <a:r>
                        <a:rPr lang="en-US" sz="1800" b="0" dirty="0" smtClean="0">
                          <a:solidFill>
                            <a:schemeClr val="tx1"/>
                          </a:solidFill>
                        </a:rPr>
                        <a:t>Current Use of Services</a:t>
                      </a:r>
                    </a:p>
                    <a:p>
                      <a:pPr>
                        <a:spcAft>
                          <a:spcPts val="600"/>
                        </a:spcAft>
                      </a:pPr>
                      <a:r>
                        <a:rPr lang="en-US" sz="1800" b="0" dirty="0" smtClean="0">
                          <a:solidFill>
                            <a:schemeClr val="tx1"/>
                          </a:solidFill>
                        </a:rPr>
                        <a:t>Next Steps</a:t>
                      </a:r>
                    </a:p>
                    <a:p>
                      <a:endParaRPr lang="en-US" dirty="0">
                        <a:solidFill>
                          <a:schemeClr val="tx1"/>
                        </a:solidFill>
                      </a:endParaRPr>
                    </a:p>
                  </a:txBody>
                  <a:tcPr>
                    <a:solidFill>
                      <a:schemeClr val="bg1"/>
                    </a:solidFill>
                  </a:tcPr>
                </a:tc>
              </a:tr>
            </a:tbl>
          </a:graphicData>
        </a:graphic>
      </p:graphicFrame>
      <p:sp>
        <p:nvSpPr>
          <p:cNvPr id="5" name="Rectangle 4"/>
          <p:cNvSpPr/>
          <p:nvPr/>
        </p:nvSpPr>
        <p:spPr>
          <a:xfrm>
            <a:off x="285077" y="1192469"/>
            <a:ext cx="8514677" cy="384721"/>
          </a:xfrm>
          <a:prstGeom prst="rect">
            <a:avLst/>
          </a:prstGeom>
        </p:spPr>
        <p:txBody>
          <a:bodyPr wrap="square">
            <a:spAutoFit/>
          </a:bodyPr>
          <a:lstStyle/>
          <a:p>
            <a:pPr algn="l"/>
            <a:r>
              <a:rPr lang="en-US" sz="1900" b="1" dirty="0" smtClean="0"/>
              <a:t>Identify Desired Service Capabilities and Analyze Legacy Assets</a:t>
            </a:r>
            <a:endParaRPr lang="en-US" sz="1900" b="1" dirty="0"/>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42503" y="2853335"/>
            <a:ext cx="4267200" cy="430887"/>
          </a:xfrm>
        </p:spPr>
        <p:txBody>
          <a:bodyPr/>
          <a:lstStyle/>
          <a:p>
            <a:r>
              <a:rPr lang="en-US" dirty="0" smtClean="0"/>
              <a:t>Summary of Day 1</a:t>
            </a:r>
            <a:endParaRPr lang="en-US"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138" y="304800"/>
            <a:ext cx="8501062" cy="387798"/>
          </a:xfrm>
        </p:spPr>
        <p:txBody>
          <a:bodyPr/>
          <a:lstStyle/>
          <a:p>
            <a:r>
              <a:rPr lang="en-US" dirty="0" smtClean="0"/>
              <a:t>Agenda (Day 1)</a:t>
            </a:r>
            <a:endParaRPr lang="en-US" dirty="0"/>
          </a:p>
        </p:txBody>
      </p:sp>
      <p:graphicFrame>
        <p:nvGraphicFramePr>
          <p:cNvPr id="4" name="Table 3"/>
          <p:cNvGraphicFramePr>
            <a:graphicFrameLocks noGrp="1"/>
          </p:cNvGraphicFramePr>
          <p:nvPr/>
        </p:nvGraphicFramePr>
        <p:xfrm>
          <a:off x="448234" y="1387737"/>
          <a:ext cx="7953488" cy="4511040"/>
        </p:xfrm>
        <a:graphic>
          <a:graphicData uri="http://schemas.openxmlformats.org/drawingml/2006/table">
            <a:tbl>
              <a:tblPr firstRow="1" bandRow="1">
                <a:tableStyleId>{F2DE63D5-997A-4646-A377-4702673A728D}</a:tableStyleId>
              </a:tblPr>
              <a:tblGrid>
                <a:gridCol w="1411271"/>
                <a:gridCol w="6542217"/>
              </a:tblGrid>
              <a:tr h="367892">
                <a:tc gridSpan="2">
                  <a:txBody>
                    <a:bodyPr/>
                    <a:lstStyle/>
                    <a:p>
                      <a:endParaRPr lang="en-US" sz="2000" dirty="0">
                        <a:solidFill>
                          <a:schemeClr val="tx1"/>
                        </a:solidFill>
                      </a:endParaRPr>
                    </a:p>
                  </a:txBody>
                  <a:tcPr/>
                </a:tc>
                <a:tc hMerge="1">
                  <a:txBody>
                    <a:bodyPr/>
                    <a:lstStyle/>
                    <a:p>
                      <a:endParaRPr lang="en-US" dirty="0">
                        <a:solidFill>
                          <a:schemeClr val="tx1"/>
                        </a:solidFill>
                      </a:endParaRPr>
                    </a:p>
                  </a:txBody>
                  <a:tcPr/>
                </a:tc>
              </a:tr>
              <a:tr h="3820418">
                <a:tc>
                  <a:txBody>
                    <a:bodyPr/>
                    <a:lstStyle/>
                    <a:p>
                      <a:pPr algn="r">
                        <a:spcAft>
                          <a:spcPts val="0"/>
                        </a:spcAft>
                      </a:pPr>
                      <a:r>
                        <a:rPr lang="en-US" sz="1800" dirty="0" smtClean="0"/>
                        <a:t>8:30-9:15</a:t>
                      </a:r>
                    </a:p>
                    <a:p>
                      <a:pPr algn="r">
                        <a:spcAft>
                          <a:spcPts val="0"/>
                        </a:spcAft>
                      </a:pPr>
                      <a:r>
                        <a:rPr lang="en-US" sz="1800" dirty="0" smtClean="0"/>
                        <a:t>9:15-10:00</a:t>
                      </a:r>
                    </a:p>
                    <a:p>
                      <a:pPr algn="r">
                        <a:spcAft>
                          <a:spcPts val="600"/>
                        </a:spcAft>
                      </a:pPr>
                      <a:r>
                        <a:rPr lang="en-US" sz="1800" dirty="0" smtClean="0"/>
                        <a:t>10:00-10:30</a:t>
                      </a:r>
                    </a:p>
                    <a:p>
                      <a:pPr algn="r">
                        <a:spcAft>
                          <a:spcPts val="600"/>
                        </a:spcAft>
                      </a:pPr>
                      <a:r>
                        <a:rPr lang="en-US" sz="1800" dirty="0" smtClean="0"/>
                        <a:t>10:30-10:45</a:t>
                      </a:r>
                    </a:p>
                    <a:p>
                      <a:pPr algn="r">
                        <a:spcAft>
                          <a:spcPts val="0"/>
                        </a:spcAft>
                      </a:pPr>
                      <a:r>
                        <a:rPr lang="en-US" sz="1800" dirty="0" smtClean="0"/>
                        <a:t>10:45-11:15</a:t>
                      </a:r>
                    </a:p>
                    <a:p>
                      <a:pPr algn="r">
                        <a:spcAft>
                          <a:spcPts val="600"/>
                        </a:spcAft>
                      </a:pPr>
                      <a:r>
                        <a:rPr lang="en-US" sz="1800" dirty="0" smtClean="0"/>
                        <a:t>11:15</a:t>
                      </a:r>
                      <a:r>
                        <a:rPr lang="en-US" sz="1800" baseline="0" dirty="0" smtClean="0"/>
                        <a:t>-11:45</a:t>
                      </a:r>
                    </a:p>
                    <a:p>
                      <a:pPr algn="r">
                        <a:spcAft>
                          <a:spcPts val="600"/>
                        </a:spcAft>
                      </a:pPr>
                      <a:r>
                        <a:rPr lang="en-US" sz="1800" baseline="0" dirty="0" smtClean="0"/>
                        <a:t>11:45-12:30</a:t>
                      </a:r>
                    </a:p>
                    <a:p>
                      <a:pPr algn="r">
                        <a:spcAft>
                          <a:spcPts val="0"/>
                        </a:spcAft>
                      </a:pPr>
                      <a:r>
                        <a:rPr lang="en-US" sz="1800" baseline="0" dirty="0" smtClean="0"/>
                        <a:t>12:30-1:30</a:t>
                      </a:r>
                    </a:p>
                    <a:p>
                      <a:pPr algn="r">
                        <a:spcAft>
                          <a:spcPts val="600"/>
                        </a:spcAft>
                      </a:pPr>
                      <a:r>
                        <a:rPr lang="en-US" sz="1800" baseline="0" dirty="0" smtClean="0"/>
                        <a:t>1:30-2:30</a:t>
                      </a:r>
                    </a:p>
                    <a:p>
                      <a:pPr algn="r">
                        <a:spcAft>
                          <a:spcPts val="600"/>
                        </a:spcAft>
                      </a:pPr>
                      <a:r>
                        <a:rPr lang="en-US" sz="1800" baseline="0" dirty="0" smtClean="0"/>
                        <a:t>2:30-2:45</a:t>
                      </a:r>
                    </a:p>
                    <a:p>
                      <a:pPr algn="r">
                        <a:spcAft>
                          <a:spcPts val="0"/>
                        </a:spcAft>
                      </a:pPr>
                      <a:r>
                        <a:rPr lang="en-US" sz="1800" baseline="0" dirty="0" smtClean="0"/>
                        <a:t>2:45-3:15</a:t>
                      </a:r>
                    </a:p>
                    <a:p>
                      <a:pPr algn="r">
                        <a:spcAft>
                          <a:spcPts val="0"/>
                        </a:spcAft>
                      </a:pPr>
                      <a:r>
                        <a:rPr lang="en-US" sz="1800" baseline="0" dirty="0" smtClean="0"/>
                        <a:t>3:15-3:45</a:t>
                      </a:r>
                    </a:p>
                    <a:p>
                      <a:pPr algn="r">
                        <a:spcAft>
                          <a:spcPts val="600"/>
                        </a:spcAft>
                      </a:pPr>
                      <a:r>
                        <a:rPr lang="en-US" sz="1800" baseline="0" dirty="0" smtClean="0"/>
                        <a:t>3:45-4:00</a:t>
                      </a:r>
                    </a:p>
                  </a:txBody>
                  <a:tcPr/>
                </a:tc>
                <a:tc>
                  <a:txBody>
                    <a:bodyPr/>
                    <a:lstStyle/>
                    <a:p>
                      <a:pPr>
                        <a:spcAft>
                          <a:spcPts val="0"/>
                        </a:spcAft>
                      </a:pPr>
                      <a:r>
                        <a:rPr lang="en-US" sz="1800" dirty="0" smtClean="0"/>
                        <a:t>Workshop  Goals, Introductions, and SMART-ESP Overview</a:t>
                      </a:r>
                    </a:p>
                    <a:p>
                      <a:pPr>
                        <a:spcAft>
                          <a:spcPts val="0"/>
                        </a:spcAft>
                      </a:pPr>
                      <a:r>
                        <a:rPr lang="en-US" sz="1800" dirty="0" smtClean="0"/>
                        <a:t>Overview of SOA Portfolio Effort</a:t>
                      </a:r>
                    </a:p>
                    <a:p>
                      <a:pPr>
                        <a:spcAft>
                          <a:spcPts val="600"/>
                        </a:spcAft>
                      </a:pPr>
                      <a:r>
                        <a:rPr lang="en-US" sz="1800" dirty="0" smtClean="0"/>
                        <a:t>Business Drivers for Service Migration </a:t>
                      </a:r>
                    </a:p>
                    <a:p>
                      <a:pPr>
                        <a:spcAft>
                          <a:spcPts val="600"/>
                        </a:spcAft>
                      </a:pPr>
                      <a:r>
                        <a:rPr lang="en-US" sz="1800" dirty="0" smtClean="0"/>
                        <a:t>Break</a:t>
                      </a:r>
                    </a:p>
                    <a:p>
                      <a:pPr>
                        <a:spcAft>
                          <a:spcPts val="0"/>
                        </a:spcAft>
                      </a:pPr>
                      <a:r>
                        <a:rPr lang="en-US" sz="1800" dirty="0" smtClean="0"/>
                        <a:t>High-level Overview of Target SOA Environment</a:t>
                      </a:r>
                    </a:p>
                    <a:p>
                      <a:pPr>
                        <a:spcAft>
                          <a:spcPts val="600"/>
                        </a:spcAft>
                      </a:pPr>
                      <a:r>
                        <a:rPr lang="en-US" sz="1800" dirty="0" smtClean="0"/>
                        <a:t>Stakeholders of Legacy Systems </a:t>
                      </a:r>
                    </a:p>
                    <a:p>
                      <a:pPr>
                        <a:spcAft>
                          <a:spcPts val="600"/>
                        </a:spcAft>
                      </a:pPr>
                      <a:r>
                        <a:rPr lang="en-US" sz="1800" dirty="0" smtClean="0"/>
                        <a:t>Lunch</a:t>
                      </a:r>
                    </a:p>
                    <a:p>
                      <a:pPr>
                        <a:spcAft>
                          <a:spcPts val="0"/>
                        </a:spcAft>
                      </a:pPr>
                      <a:r>
                        <a:rPr lang="en-US" sz="1800" dirty="0" smtClean="0"/>
                        <a:t>Organizational Overview</a:t>
                      </a:r>
                    </a:p>
                    <a:p>
                      <a:pPr>
                        <a:spcAft>
                          <a:spcPts val="600"/>
                        </a:spcAft>
                      </a:pPr>
                      <a:r>
                        <a:rPr lang="en-US" sz="1800" dirty="0" smtClean="0"/>
                        <a:t>Planned Migration Strategy and Post-Migration strategy</a:t>
                      </a:r>
                    </a:p>
                    <a:p>
                      <a:pPr>
                        <a:spcAft>
                          <a:spcPts val="600"/>
                        </a:spcAft>
                      </a:pPr>
                      <a:r>
                        <a:rPr lang="en-US" sz="1800" dirty="0" smtClean="0"/>
                        <a:t>Break</a:t>
                      </a:r>
                    </a:p>
                    <a:p>
                      <a:pPr>
                        <a:spcAft>
                          <a:spcPts val="0"/>
                        </a:spcAft>
                      </a:pPr>
                      <a:r>
                        <a:rPr lang="en-US" sz="1800" dirty="0" smtClean="0"/>
                        <a:t>Discussion of Service Usage</a:t>
                      </a:r>
                    </a:p>
                    <a:p>
                      <a:pPr>
                        <a:spcAft>
                          <a:spcPts val="0"/>
                        </a:spcAft>
                      </a:pPr>
                      <a:r>
                        <a:rPr lang="en-US" sz="1800" dirty="0" smtClean="0"/>
                        <a:t>Discussion of Identified Migration Issues</a:t>
                      </a:r>
                    </a:p>
                    <a:p>
                      <a:pPr>
                        <a:spcAft>
                          <a:spcPts val="600"/>
                        </a:spcAft>
                      </a:pPr>
                      <a:r>
                        <a:rPr lang="en-US" sz="1800" dirty="0" smtClean="0"/>
                        <a:t>Wrap-Up</a:t>
                      </a:r>
                    </a:p>
                  </a:txBody>
                  <a:tcPr/>
                </a:tc>
              </a:tr>
            </a:tbl>
          </a:graphicData>
        </a:graphic>
      </p:graphicFrame>
      <p:sp>
        <p:nvSpPr>
          <p:cNvPr id="5" name="Rectangle 4"/>
          <p:cNvSpPr/>
          <p:nvPr/>
        </p:nvSpPr>
        <p:spPr>
          <a:xfrm>
            <a:off x="322730" y="1232218"/>
            <a:ext cx="8509298" cy="384721"/>
          </a:xfrm>
          <a:prstGeom prst="rect">
            <a:avLst/>
          </a:prstGeom>
        </p:spPr>
        <p:txBody>
          <a:bodyPr wrap="square">
            <a:spAutoFit/>
          </a:bodyPr>
          <a:lstStyle/>
          <a:p>
            <a:pPr algn="l"/>
            <a:r>
              <a:rPr lang="en-US" sz="1900" b="1" dirty="0" smtClean="0"/>
              <a:t>Establish Context and Identify Expectations, Constraints, and Strategy</a:t>
            </a:r>
            <a:endParaRPr lang="en-US" sz="1900" b="1"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p:txBody>
          <a:bodyPr/>
          <a:lstStyle/>
          <a:p>
            <a:pPr eaLnBrk="1" hangingPunct="1"/>
            <a:r>
              <a:rPr lang="en-US" dirty="0" smtClean="0"/>
              <a:t>Notes for SMART Team Lead</a:t>
            </a:r>
          </a:p>
        </p:txBody>
      </p:sp>
      <p:sp>
        <p:nvSpPr>
          <p:cNvPr id="186371" name="Rectangle 3"/>
          <p:cNvSpPr>
            <a:spLocks noGrp="1" noChangeArrowheads="1"/>
          </p:cNvSpPr>
          <p:nvPr>
            <p:ph type="body" idx="1"/>
          </p:nvPr>
        </p:nvSpPr>
        <p:spPr>
          <a:xfrm>
            <a:off x="304800" y="1219200"/>
            <a:ext cx="8407400" cy="4561668"/>
          </a:xfrm>
        </p:spPr>
        <p:txBody>
          <a:bodyPr/>
          <a:lstStyle/>
          <a:p>
            <a:pPr eaLnBrk="1" hangingPunct="1">
              <a:defRPr/>
            </a:pPr>
            <a:r>
              <a:rPr lang="en-US" dirty="0" smtClean="0"/>
              <a:t>If the organization provides a list of candidate services, it is necessary to assess the process used to select them.</a:t>
            </a:r>
          </a:p>
          <a:p>
            <a:pPr>
              <a:defRPr/>
            </a:pPr>
            <a:r>
              <a:rPr lang="en-US" dirty="0" smtClean="0"/>
              <a:t>If the organization has not identified candidate services, the next step is to identify some candidate services using this process</a:t>
            </a:r>
          </a:p>
          <a:p>
            <a:pPr marL="858838" lvl="1" indent="-457200">
              <a:buFont typeface="+mj-lt"/>
              <a:buAutoNum type="arabicPeriod"/>
              <a:defRPr/>
            </a:pPr>
            <a:r>
              <a:rPr lang="en-US" dirty="0" smtClean="0"/>
              <a:t>Use business or mission drivers for SOA migration as input</a:t>
            </a:r>
          </a:p>
          <a:p>
            <a:pPr marL="858838" lvl="1" indent="-457200">
              <a:buSzPct val="100000"/>
              <a:buFont typeface="+mj-lt"/>
              <a:buAutoNum type="arabicPeriod"/>
              <a:defRPr/>
            </a:pPr>
            <a:r>
              <a:rPr lang="en-US" dirty="0" smtClean="0"/>
              <a:t>Identify key business/operational processes or mission threads that support these goals</a:t>
            </a:r>
          </a:p>
          <a:p>
            <a:pPr marL="858838" lvl="1" indent="-457200">
              <a:buSzPct val="100000"/>
              <a:buFont typeface="+mj-lt"/>
              <a:buAutoNum type="arabicPeriod"/>
              <a:defRPr/>
            </a:pPr>
            <a:r>
              <a:rPr lang="en-US" dirty="0" smtClean="0"/>
              <a:t>Identify common steps or tasks in these processes or threads</a:t>
            </a:r>
          </a:p>
          <a:p>
            <a:pPr marL="858838" lvl="1" indent="-457200">
              <a:buSzPct val="100000"/>
              <a:buFont typeface="+mj-lt"/>
              <a:buAutoNum type="arabicPeriod"/>
              <a:defRPr/>
            </a:pPr>
            <a:r>
              <a:rPr lang="en-US" dirty="0" smtClean="0"/>
              <a:t>Identify functionality from the legacy system to support these steps/tasks</a:t>
            </a:r>
          </a:p>
          <a:p>
            <a:pPr marL="858838" lvl="1" indent="-457200">
              <a:buSzPct val="100000"/>
              <a:buFont typeface="+mj-lt"/>
              <a:buAutoNum type="arabicPeriod"/>
              <a:defRPr/>
            </a:pPr>
            <a:r>
              <a:rPr lang="en-US" dirty="0" smtClean="0"/>
              <a:t>Iterate to select a number of the steps as candidate services</a:t>
            </a:r>
          </a:p>
          <a:p>
            <a:pPr indent="-457200">
              <a:buSzPct val="100000"/>
              <a:defRPr/>
            </a:pPr>
            <a:r>
              <a:rPr lang="en-US" dirty="0" smtClean="0"/>
              <a:t>If necessary, use the backup slides to guide any service discussion.</a:t>
            </a:r>
          </a:p>
          <a:p>
            <a:pPr eaLnBrk="1" hangingPunct="1">
              <a:buSzPct val="100000"/>
              <a:defRPr/>
            </a:pPr>
            <a:r>
              <a:rPr lang="en-US" dirty="0" smtClean="0"/>
              <a:t>.</a:t>
            </a:r>
          </a:p>
        </p:txBody>
      </p:sp>
      <p:pic>
        <p:nvPicPr>
          <p:cNvPr id="187398" name="Picture 6" descr="MCj03013380000[1]"/>
          <p:cNvPicPr>
            <a:picLocks noChangeAspect="1" noChangeArrowheads="1"/>
          </p:cNvPicPr>
          <p:nvPr/>
        </p:nvPicPr>
        <p:blipFill>
          <a:blip r:embed="rId3" cstate="print"/>
          <a:srcRect/>
          <a:stretch>
            <a:fillRect/>
          </a:stretch>
        </p:blipFill>
        <p:spPr bwMode="auto">
          <a:xfrm>
            <a:off x="7802332" y="216012"/>
            <a:ext cx="1014236" cy="85498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67200" y="2681226"/>
            <a:ext cx="4267200" cy="2308324"/>
          </a:xfrm>
        </p:spPr>
        <p:txBody>
          <a:bodyPr/>
          <a:lstStyle/>
          <a:p>
            <a:pPr>
              <a:spcAft>
                <a:spcPts val="600"/>
              </a:spcAft>
            </a:pPr>
            <a:r>
              <a:rPr lang="en-US" sz="2400" dirty="0" smtClean="0"/>
              <a:t>Identify Desired Service Capabilities</a:t>
            </a:r>
            <a:br>
              <a:rPr lang="en-US" sz="2400" dirty="0" smtClean="0"/>
            </a:br>
            <a:r>
              <a:rPr lang="en-US" sz="2400" dirty="0" smtClean="0"/>
              <a:t/>
            </a:r>
            <a:br>
              <a:rPr lang="en-US" sz="2400" dirty="0" smtClean="0"/>
            </a:br>
            <a:r>
              <a:rPr lang="en-US" sz="1600" b="0" dirty="0" smtClean="0"/>
              <a:t>Candidate Process Area(s) for Migration </a:t>
            </a:r>
            <a:br>
              <a:rPr lang="en-US" sz="1600" b="0" dirty="0" smtClean="0"/>
            </a:br>
            <a:r>
              <a:rPr lang="en-US" sz="1600" b="0" dirty="0" smtClean="0"/>
              <a:t>Analysis of Operational Processes</a:t>
            </a:r>
            <a:br>
              <a:rPr lang="en-US" sz="1600" b="0" dirty="0" smtClean="0"/>
            </a:br>
            <a:r>
              <a:rPr lang="en-US" sz="1600" b="0" dirty="0" smtClean="0"/>
              <a:t>Candidate Services for Portfolio</a:t>
            </a:r>
            <a:r>
              <a:rPr lang="en-US" sz="2400" b="0" dirty="0" smtClean="0">
                <a:solidFill>
                  <a:schemeClr val="tx1"/>
                </a:solidFill>
              </a:rPr>
              <a:t/>
            </a:r>
            <a:br>
              <a:rPr lang="en-US" sz="2400" b="0" dirty="0" smtClean="0">
                <a:solidFill>
                  <a:schemeClr val="tx1"/>
                </a:solidFill>
              </a:rPr>
            </a:br>
            <a:endParaRPr lang="en-US" sz="2400" dirty="0"/>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138" y="304800"/>
            <a:ext cx="8501062" cy="387798"/>
          </a:xfrm>
        </p:spPr>
        <p:txBody>
          <a:bodyPr/>
          <a:lstStyle/>
          <a:p>
            <a:r>
              <a:rPr lang="en-US" dirty="0" smtClean="0"/>
              <a:t>Agenda (Day 2)</a:t>
            </a:r>
            <a:endParaRPr lang="en-US" dirty="0"/>
          </a:p>
        </p:txBody>
      </p:sp>
      <p:graphicFrame>
        <p:nvGraphicFramePr>
          <p:cNvPr id="4" name="Content Placeholder 3"/>
          <p:cNvGraphicFramePr>
            <a:graphicFrameLocks noGrp="1"/>
          </p:cNvGraphicFramePr>
          <p:nvPr>
            <p:ph idx="1"/>
          </p:nvPr>
        </p:nvGraphicFramePr>
        <p:xfrm>
          <a:off x="344244" y="1662057"/>
          <a:ext cx="7579659" cy="4191000"/>
        </p:xfrm>
        <a:graphic>
          <a:graphicData uri="http://schemas.openxmlformats.org/drawingml/2006/table">
            <a:tbl>
              <a:tblPr firstRow="1" bandRow="1">
                <a:tableStyleId>{5C22544A-7EE6-4342-B048-85BDC9FD1C3A}</a:tableStyleId>
              </a:tblPr>
              <a:tblGrid>
                <a:gridCol w="1387737"/>
                <a:gridCol w="6191922"/>
              </a:tblGrid>
              <a:tr h="370840">
                <a:tc>
                  <a:txBody>
                    <a:bodyPr/>
                    <a:lstStyle/>
                    <a:p>
                      <a:pPr algn="r"/>
                      <a:r>
                        <a:rPr lang="en-US" b="0" dirty="0" smtClean="0">
                          <a:solidFill>
                            <a:schemeClr val="tx1"/>
                          </a:solidFill>
                        </a:rPr>
                        <a:t>8:30-8:45</a:t>
                      </a:r>
                    </a:p>
                    <a:p>
                      <a:pPr algn="r">
                        <a:spcAft>
                          <a:spcPts val="600"/>
                        </a:spcAft>
                      </a:pPr>
                      <a:r>
                        <a:rPr lang="en-US" b="0" dirty="0" smtClean="0">
                          <a:solidFill>
                            <a:schemeClr val="tx1"/>
                          </a:solidFill>
                        </a:rPr>
                        <a:t>8:45-9:45</a:t>
                      </a:r>
                    </a:p>
                    <a:p>
                      <a:pPr algn="r">
                        <a:spcAft>
                          <a:spcPts val="600"/>
                        </a:spcAft>
                      </a:pPr>
                      <a:r>
                        <a:rPr lang="en-US" b="0" dirty="0" smtClean="0">
                          <a:solidFill>
                            <a:schemeClr val="tx1"/>
                          </a:solidFill>
                        </a:rPr>
                        <a:t>9:45-10:00</a:t>
                      </a:r>
                    </a:p>
                    <a:p>
                      <a:pPr algn="r"/>
                      <a:r>
                        <a:rPr lang="en-US" b="0" dirty="0" smtClean="0">
                          <a:solidFill>
                            <a:schemeClr val="tx1"/>
                          </a:solidFill>
                        </a:rPr>
                        <a:t>10:00-11:30</a:t>
                      </a:r>
                    </a:p>
                    <a:p>
                      <a:pPr algn="r">
                        <a:spcAft>
                          <a:spcPts val="600"/>
                        </a:spcAft>
                      </a:pPr>
                      <a:r>
                        <a:rPr lang="en-US" b="0" dirty="0" smtClean="0">
                          <a:solidFill>
                            <a:schemeClr val="tx1"/>
                          </a:solidFill>
                        </a:rPr>
                        <a:t>11:30-12:15</a:t>
                      </a:r>
                    </a:p>
                    <a:p>
                      <a:pPr algn="r">
                        <a:spcAft>
                          <a:spcPts val="600"/>
                        </a:spcAft>
                      </a:pPr>
                      <a:r>
                        <a:rPr lang="en-US" b="0" dirty="0" smtClean="0">
                          <a:solidFill>
                            <a:schemeClr val="tx1"/>
                          </a:solidFill>
                        </a:rPr>
                        <a:t>11:45-12:30</a:t>
                      </a:r>
                    </a:p>
                    <a:p>
                      <a:pPr algn="r"/>
                      <a:r>
                        <a:rPr lang="en-US" b="0" dirty="0" smtClean="0">
                          <a:solidFill>
                            <a:schemeClr val="tx1"/>
                          </a:solidFill>
                        </a:rPr>
                        <a:t>12:30-1:30</a:t>
                      </a:r>
                    </a:p>
                    <a:p>
                      <a:pPr algn="r">
                        <a:spcAft>
                          <a:spcPts val="600"/>
                        </a:spcAft>
                      </a:pPr>
                      <a:r>
                        <a:rPr lang="en-US" b="0" dirty="0" smtClean="0">
                          <a:solidFill>
                            <a:schemeClr val="tx1"/>
                          </a:solidFill>
                        </a:rPr>
                        <a:t>1:30-2:15</a:t>
                      </a:r>
                    </a:p>
                    <a:p>
                      <a:pPr algn="r">
                        <a:spcAft>
                          <a:spcPts val="600"/>
                        </a:spcAft>
                      </a:pPr>
                      <a:r>
                        <a:rPr lang="en-US" b="0" dirty="0" smtClean="0">
                          <a:solidFill>
                            <a:schemeClr val="tx1"/>
                          </a:solidFill>
                        </a:rPr>
                        <a:t>2:15-2:30</a:t>
                      </a:r>
                    </a:p>
                    <a:p>
                      <a:pPr algn="r"/>
                      <a:r>
                        <a:rPr lang="en-US" b="0" dirty="0" smtClean="0">
                          <a:solidFill>
                            <a:schemeClr val="tx1"/>
                          </a:solidFill>
                        </a:rPr>
                        <a:t>2:30-3:00</a:t>
                      </a:r>
                    </a:p>
                    <a:p>
                      <a:pPr algn="r"/>
                      <a:r>
                        <a:rPr lang="en-US" b="0" dirty="0" smtClean="0">
                          <a:solidFill>
                            <a:schemeClr val="tx1"/>
                          </a:solidFill>
                        </a:rPr>
                        <a:t>3:00-3:30</a:t>
                      </a:r>
                    </a:p>
                    <a:p>
                      <a:pPr algn="r"/>
                      <a:r>
                        <a:rPr lang="en-US" b="0" dirty="0" smtClean="0">
                          <a:solidFill>
                            <a:schemeClr val="tx1"/>
                          </a:solidFill>
                        </a:rPr>
                        <a:t>3:30-4:00</a:t>
                      </a:r>
                      <a:endParaRPr lang="en-US" b="0" dirty="0">
                        <a:solidFill>
                          <a:schemeClr val="tx1"/>
                        </a:solidFill>
                      </a:endParaRPr>
                    </a:p>
                  </a:txBody>
                  <a:tcPr>
                    <a:solidFill>
                      <a:schemeClr val="bg1"/>
                    </a:solidFill>
                  </a:tcPr>
                </a:tc>
                <a:tc>
                  <a:txBody>
                    <a:bodyPr/>
                    <a:lstStyle/>
                    <a:p>
                      <a:pPr>
                        <a:spcAft>
                          <a:spcPts val="0"/>
                        </a:spcAft>
                      </a:pPr>
                      <a:r>
                        <a:rPr lang="en-US" sz="1800" b="0" dirty="0" smtClean="0">
                          <a:solidFill>
                            <a:schemeClr val="tx1"/>
                          </a:solidFill>
                        </a:rPr>
                        <a:t>Summary of Day 1 and Plans for Day 2</a:t>
                      </a:r>
                    </a:p>
                    <a:p>
                      <a:pPr>
                        <a:spcAft>
                          <a:spcPts val="600"/>
                        </a:spcAft>
                      </a:pPr>
                      <a:r>
                        <a:rPr lang="en-US" sz="1800" b="0" dirty="0" smtClean="0">
                          <a:solidFill>
                            <a:schemeClr val="tx1"/>
                          </a:solidFill>
                        </a:rPr>
                        <a:t>Candidate Process Area(s) for Migration </a:t>
                      </a:r>
                    </a:p>
                    <a:p>
                      <a:pPr>
                        <a:spcAft>
                          <a:spcPts val="600"/>
                        </a:spcAft>
                      </a:pPr>
                      <a:r>
                        <a:rPr lang="en-US" sz="1800" b="0" dirty="0" smtClean="0">
                          <a:solidFill>
                            <a:schemeClr val="tx1"/>
                          </a:solidFill>
                        </a:rPr>
                        <a:t>Break</a:t>
                      </a:r>
                    </a:p>
                    <a:p>
                      <a:pPr>
                        <a:spcAft>
                          <a:spcPts val="0"/>
                        </a:spcAft>
                      </a:pPr>
                      <a:r>
                        <a:rPr lang="en-US" sz="1800" b="0" dirty="0" smtClean="0">
                          <a:solidFill>
                            <a:schemeClr val="tx1"/>
                          </a:solidFill>
                        </a:rPr>
                        <a:t>Analysis of Operational Processes</a:t>
                      </a:r>
                    </a:p>
                    <a:p>
                      <a:pPr marL="0" marR="0" indent="0" algn="l" defTabSz="914400" rtl="0" eaLnBrk="1" fontAlgn="auto" latinLnBrk="0" hangingPunct="1">
                        <a:lnSpc>
                          <a:spcPct val="100000"/>
                        </a:lnSpc>
                        <a:spcBef>
                          <a:spcPts val="0"/>
                        </a:spcBef>
                        <a:spcAft>
                          <a:spcPts val="600"/>
                        </a:spcAft>
                        <a:buClrTx/>
                        <a:buSzTx/>
                        <a:buFontTx/>
                        <a:buNone/>
                        <a:tabLst/>
                        <a:defRPr/>
                      </a:pPr>
                      <a:r>
                        <a:rPr lang="en-US" sz="1800" b="0" dirty="0" smtClean="0">
                          <a:solidFill>
                            <a:schemeClr val="tx1"/>
                          </a:solidFill>
                        </a:rPr>
                        <a:t>Candidate Services for Portfolio</a:t>
                      </a:r>
                    </a:p>
                    <a:p>
                      <a:pPr>
                        <a:spcAft>
                          <a:spcPts val="600"/>
                        </a:spcAft>
                      </a:pPr>
                      <a:r>
                        <a:rPr lang="en-US" sz="1800" b="0" dirty="0" smtClean="0">
                          <a:solidFill>
                            <a:schemeClr val="tx1"/>
                          </a:solidFill>
                        </a:rPr>
                        <a:t>Lunch</a:t>
                      </a:r>
                    </a:p>
                    <a:p>
                      <a:pPr>
                        <a:spcAft>
                          <a:spcPts val="0"/>
                        </a:spcAft>
                      </a:pPr>
                      <a:r>
                        <a:rPr lang="en-US" sz="1800" b="0" dirty="0" smtClean="0">
                          <a:solidFill>
                            <a:schemeClr val="tx1"/>
                          </a:solidFill>
                        </a:rPr>
                        <a:t>Candidate Services for Portfolio (cont.)</a:t>
                      </a:r>
                    </a:p>
                    <a:p>
                      <a:pPr>
                        <a:spcAft>
                          <a:spcPts val="600"/>
                        </a:spcAft>
                      </a:pPr>
                      <a:r>
                        <a:rPr lang="en-US" sz="1800" b="0" dirty="0" smtClean="0">
                          <a:solidFill>
                            <a:schemeClr val="tx1"/>
                          </a:solidFill>
                        </a:rPr>
                        <a:t>Overview of Legacy Technology Base</a:t>
                      </a:r>
                    </a:p>
                    <a:p>
                      <a:pPr>
                        <a:spcAft>
                          <a:spcPts val="600"/>
                        </a:spcAft>
                      </a:pPr>
                      <a:r>
                        <a:rPr lang="en-US" sz="1800" b="0" dirty="0" smtClean="0">
                          <a:solidFill>
                            <a:schemeClr val="tx1"/>
                          </a:solidFill>
                        </a:rPr>
                        <a:t>Break</a:t>
                      </a:r>
                    </a:p>
                    <a:p>
                      <a:pPr>
                        <a:spcAft>
                          <a:spcPts val="0"/>
                        </a:spcAft>
                      </a:pPr>
                      <a:r>
                        <a:rPr lang="en-US" sz="1800" b="0" dirty="0" smtClean="0">
                          <a:solidFill>
                            <a:schemeClr val="tx1"/>
                          </a:solidFill>
                        </a:rPr>
                        <a:t>State of Candidate Systems for Migration</a:t>
                      </a:r>
                    </a:p>
                    <a:p>
                      <a:pPr>
                        <a:spcAft>
                          <a:spcPts val="0"/>
                        </a:spcAft>
                      </a:pPr>
                      <a:r>
                        <a:rPr lang="en-US" sz="1800" b="0" dirty="0" smtClean="0">
                          <a:solidFill>
                            <a:schemeClr val="tx1"/>
                          </a:solidFill>
                        </a:rPr>
                        <a:t>Current Use of Services</a:t>
                      </a:r>
                    </a:p>
                    <a:p>
                      <a:pPr>
                        <a:spcAft>
                          <a:spcPts val="600"/>
                        </a:spcAft>
                      </a:pPr>
                      <a:r>
                        <a:rPr lang="en-US" sz="1800" b="0" dirty="0" smtClean="0">
                          <a:solidFill>
                            <a:schemeClr val="tx1"/>
                          </a:solidFill>
                        </a:rPr>
                        <a:t>Next Steps</a:t>
                      </a:r>
                    </a:p>
                    <a:p>
                      <a:endParaRPr lang="en-US" dirty="0">
                        <a:solidFill>
                          <a:schemeClr val="tx1"/>
                        </a:solidFill>
                      </a:endParaRPr>
                    </a:p>
                  </a:txBody>
                  <a:tcPr>
                    <a:solidFill>
                      <a:schemeClr val="bg1"/>
                    </a:solidFill>
                  </a:tcPr>
                </a:tc>
              </a:tr>
            </a:tbl>
          </a:graphicData>
        </a:graphic>
      </p:graphicFrame>
      <p:sp>
        <p:nvSpPr>
          <p:cNvPr id="5" name="Rectangle 4"/>
          <p:cNvSpPr/>
          <p:nvPr/>
        </p:nvSpPr>
        <p:spPr>
          <a:xfrm>
            <a:off x="285077" y="1192469"/>
            <a:ext cx="8514677" cy="384721"/>
          </a:xfrm>
          <a:prstGeom prst="rect">
            <a:avLst/>
          </a:prstGeom>
        </p:spPr>
        <p:txBody>
          <a:bodyPr wrap="square">
            <a:spAutoFit/>
          </a:bodyPr>
          <a:lstStyle/>
          <a:p>
            <a:pPr algn="l"/>
            <a:r>
              <a:rPr lang="en-US" sz="1900" b="1" dirty="0" smtClean="0"/>
              <a:t>Identify Desired Service Capabilities and Analyze Legacy Assets</a:t>
            </a:r>
            <a:endParaRPr lang="en-US" sz="1900" b="1" dirty="0"/>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56442" y="2831822"/>
            <a:ext cx="4267200" cy="1938992"/>
          </a:xfrm>
        </p:spPr>
        <p:txBody>
          <a:bodyPr/>
          <a:lstStyle/>
          <a:p>
            <a:pPr>
              <a:spcAft>
                <a:spcPts val="600"/>
              </a:spcAft>
            </a:pPr>
            <a:r>
              <a:rPr lang="en-US" sz="2400" dirty="0" smtClean="0"/>
              <a:t>Analyze Legacy Assets</a:t>
            </a:r>
            <a:br>
              <a:rPr lang="en-US" sz="2400" dirty="0" smtClean="0"/>
            </a:br>
            <a:r>
              <a:rPr lang="en-US" sz="2400" dirty="0" smtClean="0"/>
              <a:t/>
            </a:r>
            <a:br>
              <a:rPr lang="en-US" sz="2400" dirty="0" smtClean="0"/>
            </a:br>
            <a:r>
              <a:rPr lang="en-US" sz="1600" b="0" dirty="0" smtClean="0"/>
              <a:t>Overview of Legacy Technology Base</a:t>
            </a:r>
            <a:br>
              <a:rPr lang="en-US" sz="1600" b="0" dirty="0" smtClean="0"/>
            </a:br>
            <a:r>
              <a:rPr lang="en-US" sz="1600" b="0" dirty="0" smtClean="0"/>
              <a:t>State of Candidate Systems for Migration</a:t>
            </a:r>
            <a:br>
              <a:rPr lang="en-US" sz="1600" b="0" dirty="0" smtClean="0"/>
            </a:br>
            <a:r>
              <a:rPr lang="en-US" sz="1600" b="0" dirty="0" smtClean="0"/>
              <a:t>Current Use of Services</a:t>
            </a:r>
            <a:r>
              <a:rPr lang="en-US" sz="2400" b="0" dirty="0" smtClean="0">
                <a:solidFill>
                  <a:schemeClr val="tx1"/>
                </a:solidFill>
              </a:rPr>
              <a:t/>
            </a:r>
            <a:br>
              <a:rPr lang="en-US" sz="2400" b="0" dirty="0" smtClean="0">
                <a:solidFill>
                  <a:schemeClr val="tx1"/>
                </a:solidFill>
              </a:rPr>
            </a:br>
            <a:endParaRPr lang="en-US" sz="2400" dirty="0"/>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 for SMART Team Lead</a:t>
            </a:r>
            <a:endParaRPr lang="en-US" dirty="0"/>
          </a:p>
        </p:txBody>
      </p:sp>
      <p:sp>
        <p:nvSpPr>
          <p:cNvPr id="3" name="Content Placeholder 2"/>
          <p:cNvSpPr>
            <a:spLocks noGrp="1"/>
          </p:cNvSpPr>
          <p:nvPr>
            <p:ph idx="1"/>
          </p:nvPr>
        </p:nvSpPr>
        <p:spPr/>
        <p:txBody>
          <a:bodyPr/>
          <a:lstStyle/>
          <a:p>
            <a:r>
              <a:rPr lang="en-US" dirty="0" smtClean="0"/>
              <a:t>You can either display the Migration Issues List spreadsheet or copy the migration issues into this slide.</a:t>
            </a:r>
            <a:endParaRPr lang="en-US" dirty="0"/>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39322" y="2842578"/>
            <a:ext cx="4267200" cy="430887"/>
          </a:xfrm>
        </p:spPr>
        <p:txBody>
          <a:bodyPr/>
          <a:lstStyle/>
          <a:p>
            <a:r>
              <a:rPr lang="en-US" dirty="0" smtClean="0"/>
              <a:t>Next Steps</a:t>
            </a:r>
            <a:endParaRPr lang="en-US" dirty="0"/>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p:txBody>
          <a:bodyPr/>
          <a:lstStyle/>
          <a:p>
            <a:r>
              <a:rPr lang="en-US" smtClean="0"/>
              <a:t>Creating the Final Product of SMART-ESP</a:t>
            </a:r>
            <a:endParaRPr lang="en-US" dirty="0" smtClean="0"/>
          </a:p>
        </p:txBody>
      </p:sp>
      <p:sp>
        <p:nvSpPr>
          <p:cNvPr id="186371" name="Rectangle 3"/>
          <p:cNvSpPr>
            <a:spLocks noGrp="1" noChangeArrowheads="1"/>
          </p:cNvSpPr>
          <p:nvPr>
            <p:ph type="body" idx="1"/>
          </p:nvPr>
        </p:nvSpPr>
        <p:spPr/>
        <p:txBody>
          <a:bodyPr/>
          <a:lstStyle/>
          <a:p>
            <a:pPr>
              <a:spcAft>
                <a:spcPts val="600"/>
              </a:spcAft>
            </a:pPr>
            <a:r>
              <a:rPr lang="en-US" dirty="0" smtClean="0"/>
              <a:t>The assessment team spends 1-2 weeks analyzing the information</a:t>
            </a:r>
          </a:p>
          <a:p>
            <a:pPr>
              <a:spcAft>
                <a:spcPts val="600"/>
              </a:spcAft>
            </a:pPr>
            <a:r>
              <a:rPr lang="en-US" dirty="0" smtClean="0"/>
              <a:t>The goal is twofold:</a:t>
            </a:r>
          </a:p>
          <a:p>
            <a:pPr lvl="1">
              <a:spcAft>
                <a:spcPts val="600"/>
              </a:spcAft>
            </a:pPr>
            <a:r>
              <a:rPr lang="en-US" dirty="0" smtClean="0"/>
              <a:t>Verify that the information captured in the artifacts are </a:t>
            </a:r>
          </a:p>
          <a:p>
            <a:pPr lvl="1">
              <a:spcAft>
                <a:spcPts val="600"/>
              </a:spcAft>
            </a:pPr>
            <a:r>
              <a:rPr lang="en-US" dirty="0" smtClean="0"/>
              <a:t>correct and complete</a:t>
            </a:r>
          </a:p>
          <a:p>
            <a:pPr lvl="1">
              <a:spcAft>
                <a:spcPts val="600"/>
              </a:spcAft>
            </a:pPr>
            <a:r>
              <a:rPr lang="en-US" dirty="0" smtClean="0"/>
              <a:t>Identify migration issues necessary for the organization to move forward with the service portfolio approach</a:t>
            </a:r>
          </a:p>
          <a:p>
            <a:pPr>
              <a:spcAft>
                <a:spcPts val="600"/>
              </a:spcAft>
            </a:pPr>
            <a:r>
              <a:rPr lang="en-US" dirty="0" smtClean="0"/>
              <a:t>The results of the analysis will be reported in two weeks (depending on scheduling). The report will include:</a:t>
            </a:r>
          </a:p>
          <a:p>
            <a:pPr lvl="1">
              <a:spcAft>
                <a:spcPts val="600"/>
              </a:spcAft>
            </a:pPr>
            <a:r>
              <a:rPr lang="en-US" dirty="0" smtClean="0"/>
              <a:t>A review of key business goals and existing and desired business processes that support those goals</a:t>
            </a:r>
          </a:p>
          <a:p>
            <a:pPr lvl="1">
              <a:spcAft>
                <a:spcPts val="600"/>
              </a:spcAft>
            </a:pPr>
            <a:r>
              <a:rPr lang="en-US" dirty="0" smtClean="0"/>
              <a:t>Suggested service portfolio candidates based on the identified as-is and to-be process areas</a:t>
            </a:r>
          </a:p>
          <a:p>
            <a:pPr lvl="1">
              <a:spcAft>
                <a:spcPts val="600"/>
              </a:spcAft>
            </a:pPr>
            <a:r>
              <a:rPr lang="en-US" dirty="0" smtClean="0"/>
              <a:t>Migration Issues and a strategy for implementing the candidate services</a:t>
            </a:r>
          </a:p>
        </p:txBody>
      </p:sp>
      <p:pic>
        <p:nvPicPr>
          <p:cNvPr id="187398" name="Picture 6" descr="MCj03013380000[1]"/>
          <p:cNvPicPr>
            <a:picLocks noChangeAspect="1" noChangeArrowheads="1"/>
          </p:cNvPicPr>
          <p:nvPr/>
        </p:nvPicPr>
        <p:blipFill>
          <a:blip r:embed="rId3" cstate="print"/>
          <a:srcRect/>
          <a:stretch>
            <a:fillRect/>
          </a:stretch>
        </p:blipFill>
        <p:spPr bwMode="auto">
          <a:xfrm>
            <a:off x="7752382" y="245390"/>
            <a:ext cx="1014236" cy="85498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85534" y="2853336"/>
            <a:ext cx="4267200" cy="430887"/>
          </a:xfrm>
        </p:spPr>
        <p:txBody>
          <a:bodyPr/>
          <a:lstStyle/>
          <a:p>
            <a:r>
              <a:rPr lang="en-US" dirty="0" smtClean="0"/>
              <a:t>Additional Supporting Slides</a:t>
            </a:r>
            <a:endParaRPr lang="en-US" dirty="0"/>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a:xfrm>
            <a:off x="338138" y="304800"/>
            <a:ext cx="8501062" cy="775597"/>
          </a:xfrm>
        </p:spPr>
        <p:txBody>
          <a:bodyPr/>
          <a:lstStyle/>
          <a:p>
            <a:pPr eaLnBrk="1" hangingPunct="1"/>
            <a:r>
              <a:rPr lang="en-US" dirty="0" smtClean="0"/>
              <a:t>Mapping Business/Operational Processes to Services</a:t>
            </a:r>
          </a:p>
        </p:txBody>
      </p:sp>
      <p:sp>
        <p:nvSpPr>
          <p:cNvPr id="188419" name="Rectangle 3"/>
          <p:cNvSpPr>
            <a:spLocks noChangeArrowheads="1"/>
          </p:cNvSpPr>
          <p:nvPr/>
        </p:nvSpPr>
        <p:spPr bwMode="auto">
          <a:xfrm>
            <a:off x="654050" y="1339850"/>
            <a:ext cx="2439988" cy="1447800"/>
          </a:xfrm>
          <a:prstGeom prst="rect">
            <a:avLst/>
          </a:prstGeom>
          <a:gradFill rotWithShape="1">
            <a:gsLst>
              <a:gs pos="0">
                <a:srgbClr val="FFFF99"/>
              </a:gs>
              <a:gs pos="100000">
                <a:srgbClr val="FFFFCC"/>
              </a:gs>
            </a:gsLst>
            <a:lin ang="5400000" scaled="1"/>
          </a:gradFill>
          <a:ln w="19050" algn="ctr">
            <a:solidFill>
              <a:schemeClr val="tx1"/>
            </a:solidFill>
            <a:miter lim="800000"/>
            <a:headEnd/>
            <a:tailEnd/>
          </a:ln>
        </p:spPr>
        <p:txBody>
          <a:bodyPr wrap="none" lIns="0" tIns="0" rIns="0" bIns="0" anchor="ctr"/>
          <a:lstStyle/>
          <a:p>
            <a:endParaRPr lang="en-US" dirty="0"/>
          </a:p>
        </p:txBody>
      </p:sp>
      <p:sp>
        <p:nvSpPr>
          <p:cNvPr id="188420" name="Rectangle 4"/>
          <p:cNvSpPr>
            <a:spLocks noChangeArrowheads="1"/>
          </p:cNvSpPr>
          <p:nvPr/>
        </p:nvSpPr>
        <p:spPr bwMode="auto">
          <a:xfrm>
            <a:off x="654050" y="2919413"/>
            <a:ext cx="2428875" cy="1444625"/>
          </a:xfrm>
          <a:prstGeom prst="rect">
            <a:avLst/>
          </a:prstGeom>
          <a:gradFill rotWithShape="1">
            <a:gsLst>
              <a:gs pos="0">
                <a:srgbClr val="FFFF99"/>
              </a:gs>
              <a:gs pos="100000">
                <a:srgbClr val="FFFFCC"/>
              </a:gs>
            </a:gsLst>
            <a:lin ang="5400000" scaled="1"/>
          </a:gradFill>
          <a:ln w="19050" algn="ctr">
            <a:solidFill>
              <a:schemeClr val="tx1"/>
            </a:solidFill>
            <a:miter lim="800000"/>
            <a:headEnd/>
            <a:tailEnd/>
          </a:ln>
        </p:spPr>
        <p:txBody>
          <a:bodyPr wrap="none" lIns="0" tIns="0" rIns="0" bIns="0" anchor="ctr"/>
          <a:lstStyle/>
          <a:p>
            <a:endParaRPr lang="en-US" dirty="0"/>
          </a:p>
        </p:txBody>
      </p:sp>
      <p:sp>
        <p:nvSpPr>
          <p:cNvPr id="188421" name="Rectangle 5"/>
          <p:cNvSpPr>
            <a:spLocks noChangeArrowheads="1"/>
          </p:cNvSpPr>
          <p:nvPr/>
        </p:nvSpPr>
        <p:spPr bwMode="auto">
          <a:xfrm>
            <a:off x="654050" y="4592638"/>
            <a:ext cx="2428875" cy="1265237"/>
          </a:xfrm>
          <a:prstGeom prst="rect">
            <a:avLst/>
          </a:prstGeom>
          <a:gradFill rotWithShape="1">
            <a:gsLst>
              <a:gs pos="0">
                <a:srgbClr val="FFFF99"/>
              </a:gs>
              <a:gs pos="100000">
                <a:srgbClr val="FFFFCC"/>
              </a:gs>
            </a:gsLst>
            <a:lin ang="5400000" scaled="1"/>
          </a:gradFill>
          <a:ln w="19050" algn="ctr">
            <a:solidFill>
              <a:schemeClr val="tx1"/>
            </a:solidFill>
            <a:miter lim="800000"/>
            <a:headEnd/>
            <a:tailEnd/>
          </a:ln>
        </p:spPr>
        <p:txBody>
          <a:bodyPr wrap="none" lIns="0" tIns="0" rIns="0" bIns="0" anchor="ctr"/>
          <a:lstStyle/>
          <a:p>
            <a:endParaRPr lang="en-US" dirty="0"/>
          </a:p>
        </p:txBody>
      </p:sp>
      <p:sp>
        <p:nvSpPr>
          <p:cNvPr id="188422" name="Rectangle 6"/>
          <p:cNvSpPr>
            <a:spLocks noChangeArrowheads="1"/>
          </p:cNvSpPr>
          <p:nvPr/>
        </p:nvSpPr>
        <p:spPr bwMode="auto">
          <a:xfrm>
            <a:off x="838200" y="1447800"/>
            <a:ext cx="1990725" cy="185738"/>
          </a:xfrm>
          <a:prstGeom prst="rect">
            <a:avLst/>
          </a:prstGeom>
          <a:solidFill>
            <a:srgbClr val="CCFFCC"/>
          </a:solidFill>
          <a:ln w="9525" algn="ctr">
            <a:solidFill>
              <a:schemeClr val="tx1"/>
            </a:solidFill>
            <a:miter lim="800000"/>
            <a:headEnd/>
            <a:tailEnd/>
          </a:ln>
        </p:spPr>
        <p:txBody>
          <a:bodyPr wrap="none" lIns="0" tIns="0" rIns="0" bIns="0" anchor="ctr"/>
          <a:lstStyle/>
          <a:p>
            <a:pPr>
              <a:spcBef>
                <a:spcPct val="0"/>
              </a:spcBef>
            </a:pPr>
            <a:endParaRPr lang="en-US" sz="2200" dirty="0"/>
          </a:p>
        </p:txBody>
      </p:sp>
      <p:sp>
        <p:nvSpPr>
          <p:cNvPr id="188423" name="Rectangle 7"/>
          <p:cNvSpPr>
            <a:spLocks noChangeArrowheads="1"/>
          </p:cNvSpPr>
          <p:nvPr/>
        </p:nvSpPr>
        <p:spPr bwMode="auto">
          <a:xfrm>
            <a:off x="838200" y="1735138"/>
            <a:ext cx="1990725" cy="174625"/>
          </a:xfrm>
          <a:prstGeom prst="rect">
            <a:avLst/>
          </a:prstGeom>
          <a:noFill/>
          <a:ln w="9525" algn="ctr">
            <a:solidFill>
              <a:schemeClr val="tx1"/>
            </a:solidFill>
            <a:miter lim="800000"/>
            <a:headEnd/>
            <a:tailEnd/>
          </a:ln>
        </p:spPr>
        <p:txBody>
          <a:bodyPr wrap="none" lIns="0" tIns="0" rIns="0" bIns="0" anchor="ctr"/>
          <a:lstStyle/>
          <a:p>
            <a:endParaRPr lang="en-US" dirty="0"/>
          </a:p>
        </p:txBody>
      </p:sp>
      <p:sp>
        <p:nvSpPr>
          <p:cNvPr id="188424" name="Rectangle 8"/>
          <p:cNvSpPr>
            <a:spLocks noChangeArrowheads="1"/>
          </p:cNvSpPr>
          <p:nvPr/>
        </p:nvSpPr>
        <p:spPr bwMode="auto">
          <a:xfrm>
            <a:off x="838200" y="3017838"/>
            <a:ext cx="1981200" cy="203200"/>
          </a:xfrm>
          <a:prstGeom prst="rect">
            <a:avLst/>
          </a:prstGeom>
          <a:solidFill>
            <a:srgbClr val="CCFFCC"/>
          </a:solidFill>
          <a:ln w="9525" algn="ctr">
            <a:solidFill>
              <a:schemeClr val="tx1"/>
            </a:solidFill>
            <a:miter lim="800000"/>
            <a:headEnd/>
            <a:tailEnd/>
          </a:ln>
        </p:spPr>
        <p:txBody>
          <a:bodyPr wrap="none" lIns="0" tIns="0" rIns="0" bIns="0" anchor="ctr"/>
          <a:lstStyle/>
          <a:p>
            <a:endParaRPr lang="en-US" dirty="0"/>
          </a:p>
        </p:txBody>
      </p:sp>
      <p:sp>
        <p:nvSpPr>
          <p:cNvPr id="188425" name="Rectangle 9"/>
          <p:cNvSpPr>
            <a:spLocks noChangeArrowheads="1"/>
          </p:cNvSpPr>
          <p:nvPr/>
        </p:nvSpPr>
        <p:spPr bwMode="auto">
          <a:xfrm>
            <a:off x="827088" y="3316288"/>
            <a:ext cx="1981200" cy="163512"/>
          </a:xfrm>
          <a:prstGeom prst="rect">
            <a:avLst/>
          </a:prstGeom>
          <a:noFill/>
          <a:ln w="9525" algn="ctr">
            <a:solidFill>
              <a:schemeClr val="tx1"/>
            </a:solidFill>
            <a:miter lim="800000"/>
            <a:headEnd/>
            <a:tailEnd/>
          </a:ln>
        </p:spPr>
        <p:txBody>
          <a:bodyPr wrap="none" lIns="0" tIns="0" rIns="0" bIns="0" anchor="ctr"/>
          <a:lstStyle/>
          <a:p>
            <a:endParaRPr lang="en-US" dirty="0"/>
          </a:p>
        </p:txBody>
      </p:sp>
      <p:sp>
        <p:nvSpPr>
          <p:cNvPr id="188426" name="Rectangle 10"/>
          <p:cNvSpPr>
            <a:spLocks noChangeArrowheads="1"/>
          </p:cNvSpPr>
          <p:nvPr/>
        </p:nvSpPr>
        <p:spPr bwMode="auto">
          <a:xfrm>
            <a:off x="828675" y="1998663"/>
            <a:ext cx="1990725" cy="174625"/>
          </a:xfrm>
          <a:prstGeom prst="rect">
            <a:avLst/>
          </a:prstGeom>
          <a:solidFill>
            <a:srgbClr val="969696"/>
          </a:solidFill>
          <a:ln w="9525" algn="ctr">
            <a:solidFill>
              <a:schemeClr val="tx1"/>
            </a:solidFill>
            <a:miter lim="800000"/>
            <a:headEnd/>
            <a:tailEnd/>
          </a:ln>
        </p:spPr>
        <p:txBody>
          <a:bodyPr wrap="none" lIns="0" tIns="0" rIns="0" bIns="0" anchor="ctr"/>
          <a:lstStyle/>
          <a:p>
            <a:endParaRPr lang="en-US" dirty="0"/>
          </a:p>
        </p:txBody>
      </p:sp>
      <p:sp>
        <p:nvSpPr>
          <p:cNvPr id="188427" name="Rectangle 11"/>
          <p:cNvSpPr>
            <a:spLocks noChangeArrowheads="1"/>
          </p:cNvSpPr>
          <p:nvPr/>
        </p:nvSpPr>
        <p:spPr bwMode="auto">
          <a:xfrm>
            <a:off x="828675" y="2252663"/>
            <a:ext cx="1990725" cy="174625"/>
          </a:xfrm>
          <a:prstGeom prst="rect">
            <a:avLst/>
          </a:prstGeom>
          <a:solidFill>
            <a:srgbClr val="FFCC99"/>
          </a:solidFill>
          <a:ln w="9525" algn="ctr">
            <a:solidFill>
              <a:schemeClr val="tx1"/>
            </a:solidFill>
            <a:miter lim="800000"/>
            <a:headEnd/>
            <a:tailEnd/>
          </a:ln>
        </p:spPr>
        <p:txBody>
          <a:bodyPr wrap="none" lIns="0" tIns="0" rIns="0" bIns="0" anchor="ctr"/>
          <a:lstStyle/>
          <a:p>
            <a:endParaRPr lang="en-US" dirty="0"/>
          </a:p>
        </p:txBody>
      </p:sp>
      <p:sp>
        <p:nvSpPr>
          <p:cNvPr id="188428" name="Rectangle 12"/>
          <p:cNvSpPr>
            <a:spLocks noChangeArrowheads="1"/>
          </p:cNvSpPr>
          <p:nvPr/>
        </p:nvSpPr>
        <p:spPr bwMode="auto">
          <a:xfrm>
            <a:off x="827088" y="3560763"/>
            <a:ext cx="1981200" cy="163512"/>
          </a:xfrm>
          <a:prstGeom prst="rect">
            <a:avLst/>
          </a:prstGeom>
          <a:solidFill>
            <a:srgbClr val="969696"/>
          </a:solidFill>
          <a:ln w="9525" algn="ctr">
            <a:solidFill>
              <a:schemeClr val="tx1"/>
            </a:solidFill>
            <a:miter lim="800000"/>
            <a:headEnd/>
            <a:tailEnd/>
          </a:ln>
        </p:spPr>
        <p:txBody>
          <a:bodyPr wrap="none" lIns="0" tIns="0" rIns="0" bIns="0" anchor="ctr"/>
          <a:lstStyle/>
          <a:p>
            <a:endParaRPr lang="en-US" dirty="0"/>
          </a:p>
        </p:txBody>
      </p:sp>
      <p:sp>
        <p:nvSpPr>
          <p:cNvPr id="188429" name="Rectangle 13"/>
          <p:cNvSpPr>
            <a:spLocks noChangeArrowheads="1"/>
          </p:cNvSpPr>
          <p:nvPr/>
        </p:nvSpPr>
        <p:spPr bwMode="auto">
          <a:xfrm>
            <a:off x="817563" y="3794125"/>
            <a:ext cx="1981200" cy="163513"/>
          </a:xfrm>
          <a:prstGeom prst="rect">
            <a:avLst/>
          </a:prstGeom>
          <a:noFill/>
          <a:ln w="9525" algn="ctr">
            <a:solidFill>
              <a:schemeClr val="tx1"/>
            </a:solidFill>
            <a:miter lim="800000"/>
            <a:headEnd/>
            <a:tailEnd/>
          </a:ln>
        </p:spPr>
        <p:txBody>
          <a:bodyPr wrap="none" lIns="0" tIns="0" rIns="0" bIns="0" anchor="ctr"/>
          <a:lstStyle/>
          <a:p>
            <a:endParaRPr lang="en-US" dirty="0"/>
          </a:p>
        </p:txBody>
      </p:sp>
      <p:sp>
        <p:nvSpPr>
          <p:cNvPr id="188430" name="Rectangle 14"/>
          <p:cNvSpPr>
            <a:spLocks noChangeArrowheads="1"/>
          </p:cNvSpPr>
          <p:nvPr/>
        </p:nvSpPr>
        <p:spPr bwMode="auto">
          <a:xfrm>
            <a:off x="828675" y="4683125"/>
            <a:ext cx="1990725" cy="174625"/>
          </a:xfrm>
          <a:prstGeom prst="rect">
            <a:avLst/>
          </a:prstGeom>
          <a:solidFill>
            <a:srgbClr val="CCFFCC"/>
          </a:solidFill>
          <a:ln w="9525" algn="ctr">
            <a:solidFill>
              <a:schemeClr val="tx1"/>
            </a:solidFill>
            <a:miter lim="800000"/>
            <a:headEnd/>
            <a:tailEnd/>
          </a:ln>
        </p:spPr>
        <p:txBody>
          <a:bodyPr wrap="none" lIns="0" tIns="0" rIns="0" bIns="0" anchor="ctr"/>
          <a:lstStyle/>
          <a:p>
            <a:endParaRPr lang="en-US" dirty="0"/>
          </a:p>
        </p:txBody>
      </p:sp>
      <p:sp>
        <p:nvSpPr>
          <p:cNvPr id="188431" name="Rectangle 15"/>
          <p:cNvSpPr>
            <a:spLocks noChangeArrowheads="1"/>
          </p:cNvSpPr>
          <p:nvPr/>
        </p:nvSpPr>
        <p:spPr bwMode="auto">
          <a:xfrm>
            <a:off x="827088" y="4937125"/>
            <a:ext cx="1990725" cy="174625"/>
          </a:xfrm>
          <a:prstGeom prst="rect">
            <a:avLst/>
          </a:prstGeom>
          <a:solidFill>
            <a:srgbClr val="969696"/>
          </a:solidFill>
          <a:ln w="9525" algn="ctr">
            <a:solidFill>
              <a:schemeClr val="tx1"/>
            </a:solidFill>
            <a:miter lim="800000"/>
            <a:headEnd/>
            <a:tailEnd/>
          </a:ln>
        </p:spPr>
        <p:txBody>
          <a:bodyPr wrap="none" lIns="0" tIns="0" rIns="0" bIns="0" anchor="ctr"/>
          <a:lstStyle/>
          <a:p>
            <a:endParaRPr lang="en-US" dirty="0"/>
          </a:p>
        </p:txBody>
      </p:sp>
      <p:sp>
        <p:nvSpPr>
          <p:cNvPr id="188432" name="Rectangle 16"/>
          <p:cNvSpPr>
            <a:spLocks noChangeArrowheads="1"/>
          </p:cNvSpPr>
          <p:nvPr/>
        </p:nvSpPr>
        <p:spPr bwMode="auto">
          <a:xfrm>
            <a:off x="827088" y="5221288"/>
            <a:ext cx="1981200" cy="203200"/>
          </a:xfrm>
          <a:prstGeom prst="rect">
            <a:avLst/>
          </a:prstGeom>
          <a:solidFill>
            <a:srgbClr val="FFCC99"/>
          </a:solidFill>
          <a:ln w="9525" algn="ctr">
            <a:solidFill>
              <a:schemeClr val="tx1"/>
            </a:solidFill>
            <a:miter lim="800000"/>
            <a:headEnd/>
            <a:tailEnd/>
          </a:ln>
        </p:spPr>
        <p:txBody>
          <a:bodyPr wrap="none" lIns="0" tIns="0" rIns="0" bIns="0" anchor="ctr"/>
          <a:lstStyle/>
          <a:p>
            <a:endParaRPr lang="en-US" dirty="0"/>
          </a:p>
        </p:txBody>
      </p:sp>
      <p:sp>
        <p:nvSpPr>
          <p:cNvPr id="188433" name="Text Box 17"/>
          <p:cNvSpPr txBox="1">
            <a:spLocks noChangeArrowheads="1"/>
          </p:cNvSpPr>
          <p:nvPr/>
        </p:nvSpPr>
        <p:spPr bwMode="auto">
          <a:xfrm>
            <a:off x="766465" y="2524125"/>
            <a:ext cx="1782763" cy="244475"/>
          </a:xfrm>
          <a:prstGeom prst="rect">
            <a:avLst/>
          </a:prstGeom>
          <a:noFill/>
          <a:ln w="9525" algn="ctr">
            <a:noFill/>
            <a:miter lim="800000"/>
            <a:headEnd/>
            <a:tailEnd/>
          </a:ln>
        </p:spPr>
        <p:txBody>
          <a:bodyPr wrap="none" lIns="0" tIns="0" rIns="0" bIns="0">
            <a:spAutoFit/>
          </a:bodyPr>
          <a:lstStyle/>
          <a:p>
            <a:pPr>
              <a:spcBef>
                <a:spcPct val="0"/>
              </a:spcBef>
            </a:pPr>
            <a:r>
              <a:rPr lang="en-US" sz="1600" dirty="0"/>
              <a:t>Business Process 1</a:t>
            </a:r>
          </a:p>
        </p:txBody>
      </p:sp>
      <p:sp>
        <p:nvSpPr>
          <p:cNvPr id="188434" name="Text Box 18"/>
          <p:cNvSpPr txBox="1">
            <a:spLocks noChangeArrowheads="1"/>
          </p:cNvSpPr>
          <p:nvPr/>
        </p:nvSpPr>
        <p:spPr bwMode="auto">
          <a:xfrm>
            <a:off x="766465" y="4110038"/>
            <a:ext cx="1782763" cy="244475"/>
          </a:xfrm>
          <a:prstGeom prst="rect">
            <a:avLst/>
          </a:prstGeom>
          <a:noFill/>
          <a:ln w="9525" algn="ctr">
            <a:noFill/>
            <a:miter lim="800000"/>
            <a:headEnd/>
            <a:tailEnd/>
          </a:ln>
        </p:spPr>
        <p:txBody>
          <a:bodyPr wrap="none" lIns="0" tIns="0" rIns="0" bIns="0">
            <a:spAutoFit/>
          </a:bodyPr>
          <a:lstStyle/>
          <a:p>
            <a:pPr>
              <a:spcBef>
                <a:spcPct val="0"/>
              </a:spcBef>
            </a:pPr>
            <a:r>
              <a:rPr lang="en-US" sz="1600" dirty="0"/>
              <a:t>Business Process 2</a:t>
            </a:r>
          </a:p>
        </p:txBody>
      </p:sp>
      <p:sp>
        <p:nvSpPr>
          <p:cNvPr id="188435" name="Text Box 19"/>
          <p:cNvSpPr txBox="1">
            <a:spLocks noChangeArrowheads="1"/>
          </p:cNvSpPr>
          <p:nvPr/>
        </p:nvSpPr>
        <p:spPr bwMode="auto">
          <a:xfrm>
            <a:off x="766465" y="5584825"/>
            <a:ext cx="1782763" cy="244475"/>
          </a:xfrm>
          <a:prstGeom prst="rect">
            <a:avLst/>
          </a:prstGeom>
          <a:noFill/>
          <a:ln w="9525" algn="ctr">
            <a:noFill/>
            <a:miter lim="800000"/>
            <a:headEnd/>
            <a:tailEnd/>
          </a:ln>
        </p:spPr>
        <p:txBody>
          <a:bodyPr wrap="none" lIns="0" tIns="0" rIns="0" bIns="0">
            <a:spAutoFit/>
          </a:bodyPr>
          <a:lstStyle/>
          <a:p>
            <a:pPr>
              <a:spcBef>
                <a:spcPct val="0"/>
              </a:spcBef>
            </a:pPr>
            <a:r>
              <a:rPr lang="en-US" sz="1600" dirty="0"/>
              <a:t>Business Process 3</a:t>
            </a:r>
          </a:p>
        </p:txBody>
      </p:sp>
      <p:grpSp>
        <p:nvGrpSpPr>
          <p:cNvPr id="2" name="Group 20"/>
          <p:cNvGrpSpPr>
            <a:grpSpLocks/>
          </p:cNvGrpSpPr>
          <p:nvPr/>
        </p:nvGrpSpPr>
        <p:grpSpPr bwMode="auto">
          <a:xfrm>
            <a:off x="2819400" y="2106613"/>
            <a:ext cx="3373438" cy="2914650"/>
            <a:chOff x="1958" y="1659"/>
            <a:chExt cx="2740" cy="1836"/>
          </a:xfrm>
        </p:grpSpPr>
        <p:sp>
          <p:nvSpPr>
            <p:cNvPr id="188464" name="Rectangle 21"/>
            <p:cNvSpPr>
              <a:spLocks noChangeArrowheads="1"/>
            </p:cNvSpPr>
            <p:nvPr/>
          </p:nvSpPr>
          <p:spPr bwMode="auto">
            <a:xfrm>
              <a:off x="3342" y="2192"/>
              <a:ext cx="1356" cy="327"/>
            </a:xfrm>
            <a:prstGeom prst="rect">
              <a:avLst/>
            </a:prstGeom>
            <a:solidFill>
              <a:srgbClr val="969696"/>
            </a:solidFill>
            <a:ln w="9525" algn="ctr">
              <a:solidFill>
                <a:schemeClr val="tx1"/>
              </a:solidFill>
              <a:miter lim="800000"/>
              <a:headEnd/>
              <a:tailEnd/>
            </a:ln>
          </p:spPr>
          <p:txBody>
            <a:bodyPr wrap="none" lIns="0" tIns="0" rIns="0" bIns="0" anchor="ctr"/>
            <a:lstStyle/>
            <a:p>
              <a:endParaRPr lang="en-US" dirty="0"/>
            </a:p>
          </p:txBody>
        </p:sp>
        <p:sp>
          <p:nvSpPr>
            <p:cNvPr id="188465" name="Line 22"/>
            <p:cNvSpPr>
              <a:spLocks noChangeShapeType="1"/>
            </p:cNvSpPr>
            <p:nvPr/>
          </p:nvSpPr>
          <p:spPr bwMode="auto">
            <a:xfrm>
              <a:off x="1958" y="1659"/>
              <a:ext cx="1357" cy="594"/>
            </a:xfrm>
            <a:prstGeom prst="line">
              <a:avLst/>
            </a:prstGeom>
            <a:noFill/>
            <a:ln w="9525">
              <a:solidFill>
                <a:schemeClr val="tx1"/>
              </a:solidFill>
              <a:round/>
              <a:headEnd/>
              <a:tailEnd type="triangle" w="med" len="med"/>
            </a:ln>
          </p:spPr>
          <p:txBody>
            <a:bodyPr wrap="none" lIns="0" tIns="0" rIns="0" bIns="0" anchor="ctr"/>
            <a:lstStyle/>
            <a:p>
              <a:endParaRPr lang="en-US" dirty="0"/>
            </a:p>
          </p:txBody>
        </p:sp>
        <p:sp>
          <p:nvSpPr>
            <p:cNvPr id="188466" name="Line 23"/>
            <p:cNvSpPr>
              <a:spLocks noChangeShapeType="1"/>
            </p:cNvSpPr>
            <p:nvPr/>
          </p:nvSpPr>
          <p:spPr bwMode="auto">
            <a:xfrm flipV="1">
              <a:off x="1958" y="2348"/>
              <a:ext cx="1350" cy="277"/>
            </a:xfrm>
            <a:prstGeom prst="line">
              <a:avLst/>
            </a:prstGeom>
            <a:noFill/>
            <a:ln w="9525">
              <a:solidFill>
                <a:schemeClr val="tx1"/>
              </a:solidFill>
              <a:round/>
              <a:headEnd/>
              <a:tailEnd type="triangle" w="med" len="med"/>
            </a:ln>
          </p:spPr>
          <p:txBody>
            <a:bodyPr wrap="none" lIns="0" tIns="0" rIns="0" bIns="0" anchor="ctr"/>
            <a:lstStyle/>
            <a:p>
              <a:endParaRPr lang="en-US" dirty="0"/>
            </a:p>
          </p:txBody>
        </p:sp>
        <p:sp>
          <p:nvSpPr>
            <p:cNvPr id="188467" name="Line 24"/>
            <p:cNvSpPr>
              <a:spLocks noChangeShapeType="1"/>
            </p:cNvSpPr>
            <p:nvPr/>
          </p:nvSpPr>
          <p:spPr bwMode="auto">
            <a:xfrm flipV="1">
              <a:off x="1964" y="2456"/>
              <a:ext cx="1350" cy="1039"/>
            </a:xfrm>
            <a:prstGeom prst="line">
              <a:avLst/>
            </a:prstGeom>
            <a:noFill/>
            <a:ln w="9525">
              <a:solidFill>
                <a:schemeClr val="tx1"/>
              </a:solidFill>
              <a:round/>
              <a:headEnd/>
              <a:tailEnd type="triangle" w="med" len="med"/>
            </a:ln>
          </p:spPr>
          <p:txBody>
            <a:bodyPr wrap="none" lIns="0" tIns="0" rIns="0" bIns="0" anchor="ctr"/>
            <a:lstStyle/>
            <a:p>
              <a:endParaRPr lang="en-US" dirty="0"/>
            </a:p>
          </p:txBody>
        </p:sp>
        <p:sp>
          <p:nvSpPr>
            <p:cNvPr id="188468" name="Text Box 25"/>
            <p:cNvSpPr txBox="1">
              <a:spLocks noChangeArrowheads="1"/>
            </p:cNvSpPr>
            <p:nvPr/>
          </p:nvSpPr>
          <p:spPr bwMode="auto">
            <a:xfrm>
              <a:off x="3677" y="2561"/>
              <a:ext cx="687" cy="154"/>
            </a:xfrm>
            <a:prstGeom prst="rect">
              <a:avLst/>
            </a:prstGeom>
            <a:noFill/>
            <a:ln w="9525" algn="ctr">
              <a:noFill/>
              <a:miter lim="800000"/>
              <a:headEnd/>
              <a:tailEnd/>
            </a:ln>
          </p:spPr>
          <p:txBody>
            <a:bodyPr wrap="none" lIns="0" tIns="0" rIns="0" bIns="0">
              <a:spAutoFit/>
            </a:bodyPr>
            <a:lstStyle/>
            <a:p>
              <a:pPr>
                <a:spcBef>
                  <a:spcPct val="0"/>
                </a:spcBef>
              </a:pPr>
              <a:r>
                <a:rPr lang="en-US" sz="1600" dirty="0"/>
                <a:t>Service 2</a:t>
              </a:r>
            </a:p>
          </p:txBody>
        </p:sp>
      </p:grpSp>
      <p:grpSp>
        <p:nvGrpSpPr>
          <p:cNvPr id="3" name="Group 26"/>
          <p:cNvGrpSpPr>
            <a:grpSpLocks/>
          </p:cNvGrpSpPr>
          <p:nvPr/>
        </p:nvGrpSpPr>
        <p:grpSpPr bwMode="auto">
          <a:xfrm>
            <a:off x="2819400" y="1546225"/>
            <a:ext cx="3354388" cy="3211513"/>
            <a:chOff x="1958" y="1306"/>
            <a:chExt cx="2725" cy="2023"/>
          </a:xfrm>
        </p:grpSpPr>
        <p:sp>
          <p:nvSpPr>
            <p:cNvPr id="188459" name="Rectangle 27"/>
            <p:cNvSpPr>
              <a:spLocks noChangeArrowheads="1"/>
            </p:cNvSpPr>
            <p:nvPr/>
          </p:nvSpPr>
          <p:spPr bwMode="auto">
            <a:xfrm>
              <a:off x="3359" y="1471"/>
              <a:ext cx="1324" cy="264"/>
            </a:xfrm>
            <a:prstGeom prst="rect">
              <a:avLst/>
            </a:prstGeom>
            <a:solidFill>
              <a:srgbClr val="CCFFCC"/>
            </a:solidFill>
            <a:ln w="9525" algn="ctr">
              <a:solidFill>
                <a:schemeClr val="tx1"/>
              </a:solidFill>
              <a:miter lim="800000"/>
              <a:headEnd/>
              <a:tailEnd/>
            </a:ln>
          </p:spPr>
          <p:txBody>
            <a:bodyPr wrap="none" lIns="0" tIns="0" rIns="0" bIns="0" anchor="ctr"/>
            <a:lstStyle/>
            <a:p>
              <a:pPr>
                <a:spcBef>
                  <a:spcPct val="0"/>
                </a:spcBef>
              </a:pPr>
              <a:endParaRPr lang="en-US" sz="2200" dirty="0"/>
            </a:p>
          </p:txBody>
        </p:sp>
        <p:sp>
          <p:nvSpPr>
            <p:cNvPr id="188460" name="Line 28"/>
            <p:cNvSpPr>
              <a:spLocks noChangeShapeType="1"/>
            </p:cNvSpPr>
            <p:nvPr/>
          </p:nvSpPr>
          <p:spPr bwMode="auto">
            <a:xfrm>
              <a:off x="1971" y="1306"/>
              <a:ext cx="1370" cy="224"/>
            </a:xfrm>
            <a:prstGeom prst="line">
              <a:avLst/>
            </a:prstGeom>
            <a:noFill/>
            <a:ln w="9525">
              <a:solidFill>
                <a:schemeClr val="tx1"/>
              </a:solidFill>
              <a:round/>
              <a:headEnd/>
              <a:tailEnd type="triangle" w="med" len="med"/>
            </a:ln>
          </p:spPr>
          <p:txBody>
            <a:bodyPr wrap="none" lIns="0" tIns="0" rIns="0" bIns="0" anchor="ctr"/>
            <a:lstStyle/>
            <a:p>
              <a:endParaRPr lang="en-US" dirty="0"/>
            </a:p>
          </p:txBody>
        </p:sp>
        <p:sp>
          <p:nvSpPr>
            <p:cNvPr id="188461" name="Line 29"/>
            <p:cNvSpPr>
              <a:spLocks noChangeShapeType="1"/>
            </p:cNvSpPr>
            <p:nvPr/>
          </p:nvSpPr>
          <p:spPr bwMode="auto">
            <a:xfrm flipV="1">
              <a:off x="1958" y="1600"/>
              <a:ext cx="1395" cy="692"/>
            </a:xfrm>
            <a:prstGeom prst="line">
              <a:avLst/>
            </a:prstGeom>
            <a:noFill/>
            <a:ln w="9525">
              <a:solidFill>
                <a:schemeClr val="tx1"/>
              </a:solidFill>
              <a:round/>
              <a:headEnd/>
              <a:tailEnd type="triangle" w="med" len="med"/>
            </a:ln>
          </p:spPr>
          <p:txBody>
            <a:bodyPr wrap="none" lIns="0" tIns="0" rIns="0" bIns="0" anchor="ctr"/>
            <a:lstStyle/>
            <a:p>
              <a:endParaRPr lang="en-US" dirty="0"/>
            </a:p>
          </p:txBody>
        </p:sp>
        <p:sp>
          <p:nvSpPr>
            <p:cNvPr id="188462" name="Line 30"/>
            <p:cNvSpPr>
              <a:spLocks noChangeShapeType="1"/>
            </p:cNvSpPr>
            <p:nvPr/>
          </p:nvSpPr>
          <p:spPr bwMode="auto">
            <a:xfrm flipV="1">
              <a:off x="1958" y="1709"/>
              <a:ext cx="1382" cy="1620"/>
            </a:xfrm>
            <a:prstGeom prst="line">
              <a:avLst/>
            </a:prstGeom>
            <a:noFill/>
            <a:ln w="9525">
              <a:solidFill>
                <a:schemeClr val="tx1"/>
              </a:solidFill>
              <a:round/>
              <a:headEnd/>
              <a:tailEnd type="triangle" w="med" len="med"/>
            </a:ln>
          </p:spPr>
          <p:txBody>
            <a:bodyPr wrap="none" lIns="0" tIns="0" rIns="0" bIns="0" anchor="ctr"/>
            <a:lstStyle/>
            <a:p>
              <a:endParaRPr lang="en-US" dirty="0"/>
            </a:p>
          </p:txBody>
        </p:sp>
        <p:sp>
          <p:nvSpPr>
            <p:cNvPr id="188463" name="Text Box 31"/>
            <p:cNvSpPr txBox="1">
              <a:spLocks noChangeArrowheads="1"/>
            </p:cNvSpPr>
            <p:nvPr/>
          </p:nvSpPr>
          <p:spPr bwMode="auto">
            <a:xfrm>
              <a:off x="3678" y="1780"/>
              <a:ext cx="687" cy="154"/>
            </a:xfrm>
            <a:prstGeom prst="rect">
              <a:avLst/>
            </a:prstGeom>
            <a:noFill/>
            <a:ln w="9525" algn="ctr">
              <a:noFill/>
              <a:miter lim="800000"/>
              <a:headEnd/>
              <a:tailEnd/>
            </a:ln>
          </p:spPr>
          <p:txBody>
            <a:bodyPr wrap="none" lIns="0" tIns="0" rIns="0" bIns="0">
              <a:spAutoFit/>
            </a:bodyPr>
            <a:lstStyle/>
            <a:p>
              <a:pPr>
                <a:spcBef>
                  <a:spcPct val="0"/>
                </a:spcBef>
              </a:pPr>
              <a:r>
                <a:rPr lang="en-US" sz="1600" dirty="0"/>
                <a:t>Service 1</a:t>
              </a:r>
            </a:p>
          </p:txBody>
        </p:sp>
      </p:grpSp>
      <p:grpSp>
        <p:nvGrpSpPr>
          <p:cNvPr id="4" name="Group 32"/>
          <p:cNvGrpSpPr>
            <a:grpSpLocks/>
          </p:cNvGrpSpPr>
          <p:nvPr/>
        </p:nvGrpSpPr>
        <p:grpSpPr bwMode="auto">
          <a:xfrm>
            <a:off x="2809875" y="2339975"/>
            <a:ext cx="3405188" cy="2957513"/>
            <a:chOff x="1952" y="1806"/>
            <a:chExt cx="2765" cy="1863"/>
          </a:xfrm>
        </p:grpSpPr>
        <p:sp>
          <p:nvSpPr>
            <p:cNvPr id="188455" name="Rectangle 33"/>
            <p:cNvSpPr>
              <a:spLocks noChangeArrowheads="1"/>
            </p:cNvSpPr>
            <p:nvPr/>
          </p:nvSpPr>
          <p:spPr bwMode="auto">
            <a:xfrm>
              <a:off x="3372" y="2880"/>
              <a:ext cx="1345" cy="436"/>
            </a:xfrm>
            <a:prstGeom prst="rect">
              <a:avLst/>
            </a:prstGeom>
            <a:solidFill>
              <a:srgbClr val="FFCC99"/>
            </a:solidFill>
            <a:ln w="9525" algn="ctr">
              <a:solidFill>
                <a:schemeClr val="tx1"/>
              </a:solidFill>
              <a:miter lim="800000"/>
              <a:headEnd/>
              <a:tailEnd/>
            </a:ln>
          </p:spPr>
          <p:txBody>
            <a:bodyPr wrap="none" lIns="0" tIns="0" rIns="0" bIns="0" anchor="ctr"/>
            <a:lstStyle/>
            <a:p>
              <a:endParaRPr lang="en-US" dirty="0"/>
            </a:p>
          </p:txBody>
        </p:sp>
        <p:sp>
          <p:nvSpPr>
            <p:cNvPr id="188456" name="Line 34"/>
            <p:cNvSpPr>
              <a:spLocks noChangeShapeType="1"/>
            </p:cNvSpPr>
            <p:nvPr/>
          </p:nvSpPr>
          <p:spPr bwMode="auto">
            <a:xfrm>
              <a:off x="1958" y="1806"/>
              <a:ext cx="1408" cy="1195"/>
            </a:xfrm>
            <a:prstGeom prst="line">
              <a:avLst/>
            </a:prstGeom>
            <a:noFill/>
            <a:ln w="9525">
              <a:solidFill>
                <a:schemeClr val="tx1"/>
              </a:solidFill>
              <a:round/>
              <a:headEnd/>
              <a:tailEnd type="triangle" w="med" len="med"/>
            </a:ln>
          </p:spPr>
          <p:txBody>
            <a:bodyPr wrap="none" lIns="0" tIns="0" rIns="0" bIns="0" anchor="ctr"/>
            <a:lstStyle/>
            <a:p>
              <a:endParaRPr lang="en-US" dirty="0"/>
            </a:p>
          </p:txBody>
        </p:sp>
        <p:sp>
          <p:nvSpPr>
            <p:cNvPr id="188457" name="Line 35"/>
            <p:cNvSpPr>
              <a:spLocks noChangeShapeType="1"/>
            </p:cNvSpPr>
            <p:nvPr/>
          </p:nvSpPr>
          <p:spPr bwMode="auto">
            <a:xfrm flipV="1">
              <a:off x="1952" y="3187"/>
              <a:ext cx="1408" cy="482"/>
            </a:xfrm>
            <a:prstGeom prst="line">
              <a:avLst/>
            </a:prstGeom>
            <a:noFill/>
            <a:ln w="9525">
              <a:solidFill>
                <a:schemeClr val="tx1"/>
              </a:solidFill>
              <a:round/>
              <a:headEnd/>
              <a:tailEnd type="triangle" w="med" len="med"/>
            </a:ln>
          </p:spPr>
          <p:txBody>
            <a:bodyPr wrap="none" lIns="0" tIns="0" rIns="0" bIns="0" anchor="ctr"/>
            <a:lstStyle/>
            <a:p>
              <a:endParaRPr lang="en-US" dirty="0"/>
            </a:p>
          </p:txBody>
        </p:sp>
        <p:sp>
          <p:nvSpPr>
            <p:cNvPr id="188458" name="Text Box 36"/>
            <p:cNvSpPr txBox="1">
              <a:spLocks noChangeArrowheads="1"/>
            </p:cNvSpPr>
            <p:nvPr/>
          </p:nvSpPr>
          <p:spPr bwMode="auto">
            <a:xfrm>
              <a:off x="3701" y="3367"/>
              <a:ext cx="687" cy="154"/>
            </a:xfrm>
            <a:prstGeom prst="rect">
              <a:avLst/>
            </a:prstGeom>
            <a:noFill/>
            <a:ln w="9525" algn="ctr">
              <a:noFill/>
              <a:miter lim="800000"/>
              <a:headEnd/>
              <a:tailEnd/>
            </a:ln>
          </p:spPr>
          <p:txBody>
            <a:bodyPr wrap="none" lIns="0" tIns="0" rIns="0" bIns="0">
              <a:spAutoFit/>
            </a:bodyPr>
            <a:lstStyle/>
            <a:p>
              <a:pPr>
                <a:spcBef>
                  <a:spcPct val="0"/>
                </a:spcBef>
              </a:pPr>
              <a:r>
                <a:rPr lang="en-US" sz="1600" dirty="0"/>
                <a:t>Service 3</a:t>
              </a:r>
            </a:p>
          </p:txBody>
        </p:sp>
      </p:grpSp>
      <p:grpSp>
        <p:nvGrpSpPr>
          <p:cNvPr id="5" name="Group 37"/>
          <p:cNvGrpSpPr>
            <a:grpSpLocks/>
          </p:cNvGrpSpPr>
          <p:nvPr/>
        </p:nvGrpSpPr>
        <p:grpSpPr bwMode="auto">
          <a:xfrm>
            <a:off x="6183314" y="2003425"/>
            <a:ext cx="2401888" cy="2524125"/>
            <a:chOff x="4077" y="1594"/>
            <a:chExt cx="1513" cy="1590"/>
          </a:xfrm>
        </p:grpSpPr>
        <p:sp>
          <p:nvSpPr>
            <p:cNvPr id="188447" name="Rectangle 38"/>
            <p:cNvSpPr>
              <a:spLocks noChangeArrowheads="1"/>
            </p:cNvSpPr>
            <p:nvPr/>
          </p:nvSpPr>
          <p:spPr bwMode="auto">
            <a:xfrm>
              <a:off x="4460" y="1902"/>
              <a:ext cx="935" cy="255"/>
            </a:xfrm>
            <a:prstGeom prst="rect">
              <a:avLst/>
            </a:prstGeom>
            <a:solidFill>
              <a:srgbClr val="CC99FF"/>
            </a:solidFill>
            <a:ln w="9525" algn="ctr">
              <a:solidFill>
                <a:schemeClr val="tx1"/>
              </a:solidFill>
              <a:miter lim="800000"/>
              <a:headEnd/>
              <a:tailEnd/>
            </a:ln>
          </p:spPr>
          <p:txBody>
            <a:bodyPr wrap="none" lIns="0" tIns="0" rIns="0" bIns="0" anchor="ctr"/>
            <a:lstStyle/>
            <a:p>
              <a:endParaRPr lang="en-US" dirty="0"/>
            </a:p>
          </p:txBody>
        </p:sp>
        <p:sp>
          <p:nvSpPr>
            <p:cNvPr id="188448" name="Rectangle 39"/>
            <p:cNvSpPr>
              <a:spLocks noChangeArrowheads="1"/>
            </p:cNvSpPr>
            <p:nvPr/>
          </p:nvSpPr>
          <p:spPr bwMode="auto">
            <a:xfrm>
              <a:off x="4461" y="2733"/>
              <a:ext cx="915" cy="255"/>
            </a:xfrm>
            <a:prstGeom prst="rect">
              <a:avLst/>
            </a:prstGeom>
            <a:solidFill>
              <a:srgbClr val="CCFFFF"/>
            </a:solidFill>
            <a:ln w="9525" algn="ctr">
              <a:solidFill>
                <a:schemeClr val="tx1"/>
              </a:solidFill>
              <a:miter lim="800000"/>
              <a:headEnd/>
              <a:tailEnd/>
            </a:ln>
          </p:spPr>
          <p:txBody>
            <a:bodyPr wrap="none" lIns="0" tIns="0" rIns="0" bIns="0" anchor="ctr"/>
            <a:lstStyle/>
            <a:p>
              <a:endParaRPr lang="en-US" dirty="0"/>
            </a:p>
          </p:txBody>
        </p:sp>
        <p:sp>
          <p:nvSpPr>
            <p:cNvPr id="188449" name="Text Box 40"/>
            <p:cNvSpPr txBox="1">
              <a:spLocks noChangeArrowheads="1"/>
            </p:cNvSpPr>
            <p:nvPr/>
          </p:nvSpPr>
          <p:spPr bwMode="auto">
            <a:xfrm>
              <a:off x="4265" y="2230"/>
              <a:ext cx="1325" cy="154"/>
            </a:xfrm>
            <a:prstGeom prst="rect">
              <a:avLst/>
            </a:prstGeom>
            <a:noFill/>
            <a:ln w="9525" algn="ctr">
              <a:noFill/>
              <a:miter lim="800000"/>
              <a:headEnd/>
              <a:tailEnd/>
            </a:ln>
          </p:spPr>
          <p:txBody>
            <a:bodyPr wrap="none" lIns="0" tIns="0" rIns="0" bIns="0">
              <a:spAutoFit/>
            </a:bodyPr>
            <a:lstStyle/>
            <a:p>
              <a:pPr>
                <a:spcBef>
                  <a:spcPct val="0"/>
                </a:spcBef>
              </a:pPr>
              <a:r>
                <a:rPr lang="en-US" sz="1600" dirty="0"/>
                <a:t>Infrastructure Service 1</a:t>
              </a:r>
            </a:p>
          </p:txBody>
        </p:sp>
        <p:sp>
          <p:nvSpPr>
            <p:cNvPr id="188450" name="Text Box 41"/>
            <p:cNvSpPr txBox="1">
              <a:spLocks noChangeArrowheads="1"/>
            </p:cNvSpPr>
            <p:nvPr/>
          </p:nvSpPr>
          <p:spPr bwMode="auto">
            <a:xfrm>
              <a:off x="4256" y="3030"/>
              <a:ext cx="1325" cy="154"/>
            </a:xfrm>
            <a:prstGeom prst="rect">
              <a:avLst/>
            </a:prstGeom>
            <a:noFill/>
            <a:ln w="9525" algn="ctr">
              <a:noFill/>
              <a:miter lim="800000"/>
              <a:headEnd/>
              <a:tailEnd/>
            </a:ln>
          </p:spPr>
          <p:txBody>
            <a:bodyPr wrap="none" lIns="0" tIns="0" rIns="0" bIns="0">
              <a:spAutoFit/>
            </a:bodyPr>
            <a:lstStyle/>
            <a:p>
              <a:pPr>
                <a:spcBef>
                  <a:spcPct val="0"/>
                </a:spcBef>
              </a:pPr>
              <a:r>
                <a:rPr lang="en-US" sz="1600" dirty="0"/>
                <a:t>Infrastructure Service 2</a:t>
              </a:r>
            </a:p>
          </p:txBody>
        </p:sp>
        <p:sp>
          <p:nvSpPr>
            <p:cNvPr id="188451" name="Line 42"/>
            <p:cNvSpPr>
              <a:spLocks noChangeShapeType="1"/>
            </p:cNvSpPr>
            <p:nvPr/>
          </p:nvSpPr>
          <p:spPr bwMode="auto">
            <a:xfrm>
              <a:off x="4077" y="1594"/>
              <a:ext cx="352" cy="422"/>
            </a:xfrm>
            <a:prstGeom prst="line">
              <a:avLst/>
            </a:prstGeom>
            <a:noFill/>
            <a:ln w="9525">
              <a:solidFill>
                <a:schemeClr val="tx1"/>
              </a:solidFill>
              <a:prstDash val="dash"/>
              <a:round/>
              <a:headEnd/>
              <a:tailEnd type="triangle" w="med" len="med"/>
            </a:ln>
          </p:spPr>
          <p:txBody>
            <a:bodyPr wrap="none" lIns="0" tIns="0" rIns="0" bIns="0" anchor="ctr"/>
            <a:lstStyle/>
            <a:p>
              <a:endParaRPr lang="en-US" dirty="0"/>
            </a:p>
          </p:txBody>
        </p:sp>
        <p:sp>
          <p:nvSpPr>
            <p:cNvPr id="188452" name="Line 43"/>
            <p:cNvSpPr>
              <a:spLocks noChangeShapeType="1"/>
            </p:cNvSpPr>
            <p:nvPr/>
          </p:nvSpPr>
          <p:spPr bwMode="auto">
            <a:xfrm flipV="1">
              <a:off x="4096" y="2124"/>
              <a:ext cx="345" cy="885"/>
            </a:xfrm>
            <a:prstGeom prst="line">
              <a:avLst/>
            </a:prstGeom>
            <a:noFill/>
            <a:ln w="9525">
              <a:solidFill>
                <a:schemeClr val="tx1"/>
              </a:solidFill>
              <a:prstDash val="dash"/>
              <a:round/>
              <a:headEnd/>
              <a:tailEnd type="triangle" w="med" len="med"/>
            </a:ln>
          </p:spPr>
          <p:txBody>
            <a:bodyPr wrap="none" lIns="0" tIns="0" rIns="0" bIns="0" anchor="ctr"/>
            <a:lstStyle/>
            <a:p>
              <a:endParaRPr lang="en-US" dirty="0"/>
            </a:p>
          </p:txBody>
        </p:sp>
        <p:sp>
          <p:nvSpPr>
            <p:cNvPr id="188453" name="Line 44"/>
            <p:cNvSpPr>
              <a:spLocks noChangeShapeType="1"/>
            </p:cNvSpPr>
            <p:nvPr/>
          </p:nvSpPr>
          <p:spPr bwMode="auto">
            <a:xfrm>
              <a:off x="4083" y="2311"/>
              <a:ext cx="352" cy="422"/>
            </a:xfrm>
            <a:prstGeom prst="line">
              <a:avLst/>
            </a:prstGeom>
            <a:noFill/>
            <a:ln w="9525">
              <a:solidFill>
                <a:schemeClr val="tx1"/>
              </a:solidFill>
              <a:prstDash val="dash"/>
              <a:round/>
              <a:headEnd/>
              <a:tailEnd type="triangle" w="med" len="med"/>
            </a:ln>
          </p:spPr>
          <p:txBody>
            <a:bodyPr wrap="none" lIns="0" tIns="0" rIns="0" bIns="0" anchor="ctr"/>
            <a:lstStyle/>
            <a:p>
              <a:endParaRPr lang="en-US" dirty="0"/>
            </a:p>
          </p:txBody>
        </p:sp>
        <p:sp>
          <p:nvSpPr>
            <p:cNvPr id="188454" name="Line 45"/>
            <p:cNvSpPr>
              <a:spLocks noChangeShapeType="1"/>
            </p:cNvSpPr>
            <p:nvPr/>
          </p:nvSpPr>
          <p:spPr bwMode="auto">
            <a:xfrm flipV="1">
              <a:off x="4121" y="2905"/>
              <a:ext cx="313" cy="225"/>
            </a:xfrm>
            <a:prstGeom prst="line">
              <a:avLst/>
            </a:prstGeom>
            <a:noFill/>
            <a:ln w="9525">
              <a:solidFill>
                <a:schemeClr val="tx1"/>
              </a:solidFill>
              <a:prstDash val="dash"/>
              <a:round/>
              <a:headEnd/>
              <a:tailEnd type="triangle" w="med" len="med"/>
            </a:ln>
          </p:spPr>
          <p:txBody>
            <a:bodyPr wrap="none" lIns="0" tIns="0" rIns="0" bIns="0" anchor="ctr"/>
            <a:lstStyle/>
            <a:p>
              <a:endParaRPr lang="en-US" dirty="0"/>
            </a:p>
          </p:txBody>
        </p:sp>
      </p:grpSp>
      <p:sp>
        <p:nvSpPr>
          <p:cNvPr id="188440" name="Rectangle 46"/>
          <p:cNvSpPr>
            <a:spLocks noChangeArrowheads="1"/>
          </p:cNvSpPr>
          <p:nvPr/>
        </p:nvSpPr>
        <p:spPr bwMode="auto">
          <a:xfrm>
            <a:off x="6648450" y="4857750"/>
            <a:ext cx="1917700" cy="1058863"/>
          </a:xfrm>
          <a:prstGeom prst="rect">
            <a:avLst/>
          </a:prstGeom>
          <a:gradFill rotWithShape="1">
            <a:gsLst>
              <a:gs pos="0">
                <a:schemeClr val="accent1"/>
              </a:gs>
              <a:gs pos="100000">
                <a:schemeClr val="bg1"/>
              </a:gs>
            </a:gsLst>
            <a:lin ang="5400000" scaled="1"/>
          </a:gradFill>
          <a:ln w="6350" algn="ctr">
            <a:solidFill>
              <a:schemeClr val="accent1"/>
            </a:solidFill>
            <a:miter lim="800000"/>
            <a:headEnd/>
            <a:tailEnd/>
          </a:ln>
        </p:spPr>
        <p:txBody>
          <a:bodyPr anchor="ctr">
            <a:spAutoFit/>
          </a:bodyPr>
          <a:lstStyle/>
          <a:p>
            <a:endParaRPr lang="en-US" dirty="0"/>
          </a:p>
        </p:txBody>
      </p:sp>
      <p:sp>
        <p:nvSpPr>
          <p:cNvPr id="188441" name="Line 47"/>
          <p:cNvSpPr>
            <a:spLocks noChangeShapeType="1"/>
          </p:cNvSpPr>
          <p:nvPr/>
        </p:nvSpPr>
        <p:spPr bwMode="auto">
          <a:xfrm>
            <a:off x="6861175" y="5413375"/>
            <a:ext cx="750888" cy="0"/>
          </a:xfrm>
          <a:prstGeom prst="line">
            <a:avLst/>
          </a:prstGeom>
          <a:noFill/>
          <a:ln w="9525">
            <a:solidFill>
              <a:schemeClr val="tx1"/>
            </a:solidFill>
            <a:round/>
            <a:headEnd/>
            <a:tailEnd type="triangle" w="med" len="med"/>
          </a:ln>
        </p:spPr>
        <p:txBody>
          <a:bodyPr wrap="none" lIns="0" tIns="0" rIns="0" bIns="0" anchor="ctr"/>
          <a:lstStyle/>
          <a:p>
            <a:endParaRPr lang="en-US" dirty="0"/>
          </a:p>
        </p:txBody>
      </p:sp>
      <p:sp>
        <p:nvSpPr>
          <p:cNvPr id="188442" name="Line 48"/>
          <p:cNvSpPr>
            <a:spLocks noChangeShapeType="1"/>
          </p:cNvSpPr>
          <p:nvPr/>
        </p:nvSpPr>
        <p:spPr bwMode="auto">
          <a:xfrm flipV="1">
            <a:off x="6875463" y="5749925"/>
            <a:ext cx="731837" cy="1588"/>
          </a:xfrm>
          <a:prstGeom prst="line">
            <a:avLst/>
          </a:prstGeom>
          <a:noFill/>
          <a:ln w="9525">
            <a:solidFill>
              <a:schemeClr val="tx1"/>
            </a:solidFill>
            <a:prstDash val="dash"/>
            <a:round/>
            <a:headEnd/>
            <a:tailEnd type="triangle" w="med" len="med"/>
          </a:ln>
        </p:spPr>
        <p:txBody>
          <a:bodyPr wrap="none" lIns="0" tIns="0" rIns="0" bIns="0" anchor="ctr"/>
          <a:lstStyle/>
          <a:p>
            <a:endParaRPr lang="en-US" dirty="0"/>
          </a:p>
        </p:txBody>
      </p:sp>
      <p:sp>
        <p:nvSpPr>
          <p:cNvPr id="188443" name="Text Box 49"/>
          <p:cNvSpPr txBox="1">
            <a:spLocks noChangeArrowheads="1"/>
          </p:cNvSpPr>
          <p:nvPr/>
        </p:nvSpPr>
        <p:spPr bwMode="auto">
          <a:xfrm>
            <a:off x="7810500" y="5305425"/>
            <a:ext cx="635000" cy="182563"/>
          </a:xfrm>
          <a:prstGeom prst="rect">
            <a:avLst/>
          </a:prstGeom>
          <a:noFill/>
          <a:ln w="9525" algn="ctr">
            <a:noFill/>
            <a:miter lim="800000"/>
            <a:headEnd/>
            <a:tailEnd/>
          </a:ln>
        </p:spPr>
        <p:txBody>
          <a:bodyPr lIns="0" tIns="0" rIns="0" bIns="0">
            <a:spAutoFit/>
          </a:bodyPr>
          <a:lstStyle/>
          <a:p>
            <a:pPr algn="l">
              <a:spcBef>
                <a:spcPct val="0"/>
              </a:spcBef>
            </a:pPr>
            <a:r>
              <a:rPr lang="en-US" sz="1200" dirty="0"/>
              <a:t>Maps to</a:t>
            </a:r>
          </a:p>
        </p:txBody>
      </p:sp>
      <p:sp>
        <p:nvSpPr>
          <p:cNvPr id="188444" name="Text Box 50"/>
          <p:cNvSpPr txBox="1">
            <a:spLocks noChangeArrowheads="1"/>
          </p:cNvSpPr>
          <p:nvPr/>
        </p:nvSpPr>
        <p:spPr bwMode="auto">
          <a:xfrm>
            <a:off x="7810500" y="5661025"/>
            <a:ext cx="447675" cy="182563"/>
          </a:xfrm>
          <a:prstGeom prst="rect">
            <a:avLst/>
          </a:prstGeom>
          <a:noFill/>
          <a:ln w="9525" algn="ctr">
            <a:noFill/>
            <a:miter lim="800000"/>
            <a:headEnd/>
            <a:tailEnd/>
          </a:ln>
        </p:spPr>
        <p:txBody>
          <a:bodyPr lIns="0" tIns="0" rIns="0" bIns="0">
            <a:spAutoFit/>
          </a:bodyPr>
          <a:lstStyle/>
          <a:p>
            <a:pPr algn="l">
              <a:spcBef>
                <a:spcPct val="0"/>
              </a:spcBef>
            </a:pPr>
            <a:r>
              <a:rPr lang="en-US" sz="1200" dirty="0"/>
              <a:t>Uses </a:t>
            </a:r>
          </a:p>
        </p:txBody>
      </p:sp>
      <p:sp>
        <p:nvSpPr>
          <p:cNvPr id="188445" name="Text Box 51"/>
          <p:cNvSpPr txBox="1">
            <a:spLocks noChangeArrowheads="1"/>
          </p:cNvSpPr>
          <p:nvPr/>
        </p:nvSpPr>
        <p:spPr bwMode="auto">
          <a:xfrm>
            <a:off x="7126288" y="5021263"/>
            <a:ext cx="1227137" cy="182562"/>
          </a:xfrm>
          <a:prstGeom prst="rect">
            <a:avLst/>
          </a:prstGeom>
          <a:noFill/>
          <a:ln w="9525" algn="ctr">
            <a:noFill/>
            <a:miter lim="800000"/>
            <a:headEnd/>
            <a:tailEnd/>
          </a:ln>
        </p:spPr>
        <p:txBody>
          <a:bodyPr lIns="0" tIns="0" rIns="0" bIns="0">
            <a:spAutoFit/>
          </a:bodyPr>
          <a:lstStyle/>
          <a:p>
            <a:pPr>
              <a:spcBef>
                <a:spcPct val="0"/>
              </a:spcBef>
            </a:pPr>
            <a:r>
              <a:rPr lang="en-US" sz="1200" b="1" dirty="0"/>
              <a:t>Key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linds(horizontal)">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Title 1"/>
          <p:cNvSpPr>
            <a:spLocks noGrp="1"/>
          </p:cNvSpPr>
          <p:nvPr>
            <p:ph type="title"/>
          </p:nvPr>
        </p:nvSpPr>
        <p:spPr/>
        <p:txBody>
          <a:bodyPr/>
          <a:lstStyle/>
          <a:p>
            <a:r>
              <a:rPr lang="en-US" dirty="0" smtClean="0"/>
              <a:t>What Constitutes a “Good Service”</a:t>
            </a:r>
          </a:p>
        </p:txBody>
      </p:sp>
      <p:sp>
        <p:nvSpPr>
          <p:cNvPr id="204803" name="Content Placeholder 2"/>
          <p:cNvSpPr>
            <a:spLocks noGrp="1"/>
          </p:cNvSpPr>
          <p:nvPr>
            <p:ph idx="1"/>
          </p:nvPr>
        </p:nvSpPr>
        <p:spPr/>
        <p:txBody>
          <a:bodyPr/>
          <a:lstStyle/>
          <a:p>
            <a:r>
              <a:rPr lang="en-US" dirty="0" smtClean="0"/>
              <a:t>Represents common tasks across multiple use cases or workflows</a:t>
            </a:r>
          </a:p>
          <a:p>
            <a:r>
              <a:rPr lang="en-US" dirty="0" smtClean="0"/>
              <a:t>Have (or may have) multiple consumers</a:t>
            </a:r>
          </a:p>
          <a:p>
            <a:r>
              <a:rPr lang="en-US" dirty="0" smtClean="0"/>
              <a:t>Enables consumers to bind to services programmatically</a:t>
            </a:r>
          </a:p>
          <a:p>
            <a:r>
              <a:rPr lang="en-US" dirty="0" smtClean="0"/>
              <a:t>Corresponds to functionality of a stateless nature</a:t>
            </a:r>
          </a:p>
          <a:p>
            <a:pPr lvl="1"/>
            <a:r>
              <a:rPr lang="en-US" dirty="0" smtClean="0"/>
              <a:t>Service has no knowledge of previous visits or expects to be invoked in a certain order—not coupled with other services</a:t>
            </a:r>
          </a:p>
          <a:p>
            <a:r>
              <a:rPr lang="en-US" dirty="0" smtClean="0"/>
              <a:t>Enables service inputs and outputs that do not require the construction of very complex consumers</a:t>
            </a:r>
          </a:p>
          <a:p>
            <a:r>
              <a:rPr lang="en-US" dirty="0" smtClean="0"/>
              <a:t>Is of a request-response nature</a:t>
            </a:r>
          </a:p>
          <a:p>
            <a:pPr lvl="1"/>
            <a:r>
              <a:rPr lang="en-US" dirty="0" smtClean="0"/>
              <a:t>Although SOA 2.0 supports events</a:t>
            </a:r>
          </a:p>
          <a:p>
            <a:endParaRPr lang="en-US" dirty="0" smtClean="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138" y="304800"/>
            <a:ext cx="8501062" cy="387798"/>
          </a:xfrm>
        </p:spPr>
        <p:txBody>
          <a:bodyPr/>
          <a:lstStyle/>
          <a:p>
            <a:r>
              <a:rPr lang="en-US" dirty="0" smtClean="0"/>
              <a:t>Agenda (Day 2)</a:t>
            </a:r>
            <a:endParaRPr lang="en-US" dirty="0"/>
          </a:p>
        </p:txBody>
      </p:sp>
      <p:graphicFrame>
        <p:nvGraphicFramePr>
          <p:cNvPr id="4" name="Content Placeholder 3"/>
          <p:cNvGraphicFramePr>
            <a:graphicFrameLocks noGrp="1"/>
          </p:cNvGraphicFramePr>
          <p:nvPr>
            <p:ph idx="1"/>
          </p:nvPr>
        </p:nvGraphicFramePr>
        <p:xfrm>
          <a:off x="344244" y="1662057"/>
          <a:ext cx="7579659" cy="4191000"/>
        </p:xfrm>
        <a:graphic>
          <a:graphicData uri="http://schemas.openxmlformats.org/drawingml/2006/table">
            <a:tbl>
              <a:tblPr firstRow="1" bandRow="1">
                <a:tableStyleId>{5C22544A-7EE6-4342-B048-85BDC9FD1C3A}</a:tableStyleId>
              </a:tblPr>
              <a:tblGrid>
                <a:gridCol w="1387737"/>
                <a:gridCol w="6191922"/>
              </a:tblGrid>
              <a:tr h="370840">
                <a:tc>
                  <a:txBody>
                    <a:bodyPr/>
                    <a:lstStyle/>
                    <a:p>
                      <a:pPr algn="r"/>
                      <a:r>
                        <a:rPr lang="en-US" b="0" dirty="0" smtClean="0">
                          <a:solidFill>
                            <a:schemeClr val="tx1"/>
                          </a:solidFill>
                        </a:rPr>
                        <a:t>8:30-8:45</a:t>
                      </a:r>
                    </a:p>
                    <a:p>
                      <a:pPr algn="r">
                        <a:spcAft>
                          <a:spcPts val="600"/>
                        </a:spcAft>
                      </a:pPr>
                      <a:r>
                        <a:rPr lang="en-US" b="0" dirty="0" smtClean="0">
                          <a:solidFill>
                            <a:schemeClr val="tx1"/>
                          </a:solidFill>
                        </a:rPr>
                        <a:t>8:45-9:45</a:t>
                      </a:r>
                    </a:p>
                    <a:p>
                      <a:pPr algn="r">
                        <a:spcAft>
                          <a:spcPts val="600"/>
                        </a:spcAft>
                      </a:pPr>
                      <a:r>
                        <a:rPr lang="en-US" b="0" dirty="0" smtClean="0">
                          <a:solidFill>
                            <a:schemeClr val="tx1"/>
                          </a:solidFill>
                        </a:rPr>
                        <a:t>9:45-10:00</a:t>
                      </a:r>
                    </a:p>
                    <a:p>
                      <a:pPr algn="r"/>
                      <a:r>
                        <a:rPr lang="en-US" b="0" dirty="0" smtClean="0">
                          <a:solidFill>
                            <a:schemeClr val="tx1"/>
                          </a:solidFill>
                        </a:rPr>
                        <a:t>10:00-11:30</a:t>
                      </a:r>
                    </a:p>
                    <a:p>
                      <a:pPr algn="r">
                        <a:spcAft>
                          <a:spcPts val="600"/>
                        </a:spcAft>
                      </a:pPr>
                      <a:r>
                        <a:rPr lang="en-US" b="0" dirty="0" smtClean="0">
                          <a:solidFill>
                            <a:schemeClr val="tx1"/>
                          </a:solidFill>
                        </a:rPr>
                        <a:t>11:30-12:15</a:t>
                      </a:r>
                    </a:p>
                    <a:p>
                      <a:pPr algn="r">
                        <a:spcAft>
                          <a:spcPts val="600"/>
                        </a:spcAft>
                      </a:pPr>
                      <a:r>
                        <a:rPr lang="en-US" b="0" dirty="0" smtClean="0">
                          <a:solidFill>
                            <a:schemeClr val="tx1"/>
                          </a:solidFill>
                        </a:rPr>
                        <a:t>12:15 -1:00</a:t>
                      </a:r>
                    </a:p>
                    <a:p>
                      <a:pPr algn="r"/>
                      <a:r>
                        <a:rPr lang="en-US" b="0" dirty="0" smtClean="0">
                          <a:solidFill>
                            <a:schemeClr val="tx1"/>
                          </a:solidFill>
                        </a:rPr>
                        <a:t>1:00-1:30</a:t>
                      </a:r>
                    </a:p>
                    <a:p>
                      <a:pPr algn="r">
                        <a:spcAft>
                          <a:spcPts val="600"/>
                        </a:spcAft>
                      </a:pPr>
                      <a:r>
                        <a:rPr lang="en-US" b="0" dirty="0" smtClean="0">
                          <a:solidFill>
                            <a:schemeClr val="tx1"/>
                          </a:solidFill>
                        </a:rPr>
                        <a:t>1:30-2:15</a:t>
                      </a:r>
                    </a:p>
                    <a:p>
                      <a:pPr algn="r">
                        <a:spcAft>
                          <a:spcPts val="600"/>
                        </a:spcAft>
                      </a:pPr>
                      <a:r>
                        <a:rPr lang="en-US" b="0" dirty="0" smtClean="0">
                          <a:solidFill>
                            <a:schemeClr val="tx1"/>
                          </a:solidFill>
                        </a:rPr>
                        <a:t>2:15-2:30</a:t>
                      </a:r>
                    </a:p>
                    <a:p>
                      <a:pPr algn="r"/>
                      <a:r>
                        <a:rPr lang="en-US" b="0" dirty="0" smtClean="0">
                          <a:solidFill>
                            <a:schemeClr val="tx1"/>
                          </a:solidFill>
                        </a:rPr>
                        <a:t>2:30-3:00</a:t>
                      </a:r>
                    </a:p>
                    <a:p>
                      <a:pPr algn="r"/>
                      <a:r>
                        <a:rPr lang="en-US" b="0" dirty="0" smtClean="0">
                          <a:solidFill>
                            <a:schemeClr val="tx1"/>
                          </a:solidFill>
                        </a:rPr>
                        <a:t>3:00-3:30</a:t>
                      </a:r>
                    </a:p>
                    <a:p>
                      <a:pPr algn="r"/>
                      <a:r>
                        <a:rPr lang="en-US" b="0" dirty="0" smtClean="0">
                          <a:solidFill>
                            <a:schemeClr val="tx1"/>
                          </a:solidFill>
                        </a:rPr>
                        <a:t>3:30-4:00</a:t>
                      </a:r>
                      <a:endParaRPr lang="en-US" b="0" dirty="0">
                        <a:solidFill>
                          <a:schemeClr val="tx1"/>
                        </a:solidFill>
                      </a:endParaRPr>
                    </a:p>
                  </a:txBody>
                  <a:tcPr>
                    <a:solidFill>
                      <a:schemeClr val="bg1"/>
                    </a:solidFill>
                  </a:tcPr>
                </a:tc>
                <a:tc>
                  <a:txBody>
                    <a:bodyPr/>
                    <a:lstStyle/>
                    <a:p>
                      <a:pPr>
                        <a:spcAft>
                          <a:spcPts val="0"/>
                        </a:spcAft>
                      </a:pPr>
                      <a:r>
                        <a:rPr lang="en-US" sz="1800" b="0" dirty="0" smtClean="0">
                          <a:solidFill>
                            <a:schemeClr val="tx1"/>
                          </a:solidFill>
                        </a:rPr>
                        <a:t>Summary of Day 1 and Plans for Day 2</a:t>
                      </a:r>
                    </a:p>
                    <a:p>
                      <a:pPr>
                        <a:spcAft>
                          <a:spcPts val="600"/>
                        </a:spcAft>
                      </a:pPr>
                      <a:r>
                        <a:rPr lang="en-US" sz="1800" b="0" dirty="0" smtClean="0">
                          <a:solidFill>
                            <a:schemeClr val="tx1"/>
                          </a:solidFill>
                        </a:rPr>
                        <a:t>Candidate Process Area(s) for Migration </a:t>
                      </a:r>
                    </a:p>
                    <a:p>
                      <a:pPr>
                        <a:spcAft>
                          <a:spcPts val="600"/>
                        </a:spcAft>
                      </a:pPr>
                      <a:r>
                        <a:rPr lang="en-US" sz="1800" b="0" dirty="0" smtClean="0">
                          <a:solidFill>
                            <a:schemeClr val="tx1"/>
                          </a:solidFill>
                        </a:rPr>
                        <a:t>Break</a:t>
                      </a:r>
                    </a:p>
                    <a:p>
                      <a:pPr>
                        <a:spcAft>
                          <a:spcPts val="0"/>
                        </a:spcAft>
                      </a:pPr>
                      <a:r>
                        <a:rPr lang="en-US" sz="1800" b="0" dirty="0" smtClean="0">
                          <a:solidFill>
                            <a:schemeClr val="tx1"/>
                          </a:solidFill>
                        </a:rPr>
                        <a:t>Analysis of Operational Processes</a:t>
                      </a:r>
                    </a:p>
                    <a:p>
                      <a:pPr marL="0" marR="0" indent="0" algn="l" defTabSz="914400" rtl="0" eaLnBrk="1" fontAlgn="auto" latinLnBrk="0" hangingPunct="1">
                        <a:lnSpc>
                          <a:spcPct val="100000"/>
                        </a:lnSpc>
                        <a:spcBef>
                          <a:spcPts val="0"/>
                        </a:spcBef>
                        <a:spcAft>
                          <a:spcPts val="600"/>
                        </a:spcAft>
                        <a:buClrTx/>
                        <a:buSzTx/>
                        <a:buFontTx/>
                        <a:buNone/>
                        <a:tabLst/>
                        <a:defRPr/>
                      </a:pPr>
                      <a:r>
                        <a:rPr lang="en-US" sz="1800" b="0" dirty="0" smtClean="0">
                          <a:solidFill>
                            <a:schemeClr val="tx1"/>
                          </a:solidFill>
                        </a:rPr>
                        <a:t>Candidate Services for Portfolio</a:t>
                      </a:r>
                    </a:p>
                    <a:p>
                      <a:pPr>
                        <a:spcAft>
                          <a:spcPts val="600"/>
                        </a:spcAft>
                      </a:pPr>
                      <a:r>
                        <a:rPr lang="en-US" sz="1800" b="0" dirty="0" smtClean="0">
                          <a:solidFill>
                            <a:schemeClr val="tx1"/>
                          </a:solidFill>
                        </a:rPr>
                        <a:t>Lunch</a:t>
                      </a:r>
                    </a:p>
                    <a:p>
                      <a:pPr>
                        <a:spcAft>
                          <a:spcPts val="0"/>
                        </a:spcAft>
                      </a:pPr>
                      <a:r>
                        <a:rPr lang="en-US" sz="1800" b="0" dirty="0" smtClean="0">
                          <a:solidFill>
                            <a:schemeClr val="tx1"/>
                          </a:solidFill>
                        </a:rPr>
                        <a:t>Candidate Services for Portfolio (cont.)</a:t>
                      </a:r>
                    </a:p>
                    <a:p>
                      <a:pPr>
                        <a:spcAft>
                          <a:spcPts val="600"/>
                        </a:spcAft>
                      </a:pPr>
                      <a:r>
                        <a:rPr lang="en-US" sz="1800" b="0" dirty="0" smtClean="0">
                          <a:solidFill>
                            <a:schemeClr val="tx1"/>
                          </a:solidFill>
                        </a:rPr>
                        <a:t>Overview of Legacy Technology Base</a:t>
                      </a:r>
                    </a:p>
                    <a:p>
                      <a:pPr>
                        <a:spcAft>
                          <a:spcPts val="600"/>
                        </a:spcAft>
                      </a:pPr>
                      <a:r>
                        <a:rPr lang="en-US" sz="1800" b="0" dirty="0" smtClean="0">
                          <a:solidFill>
                            <a:schemeClr val="tx1"/>
                          </a:solidFill>
                        </a:rPr>
                        <a:t>Break</a:t>
                      </a:r>
                    </a:p>
                    <a:p>
                      <a:pPr>
                        <a:spcAft>
                          <a:spcPts val="0"/>
                        </a:spcAft>
                      </a:pPr>
                      <a:r>
                        <a:rPr lang="en-US" sz="1800" b="0" dirty="0" smtClean="0">
                          <a:solidFill>
                            <a:schemeClr val="tx1"/>
                          </a:solidFill>
                        </a:rPr>
                        <a:t>State of Candidate Systems for Migration</a:t>
                      </a:r>
                    </a:p>
                    <a:p>
                      <a:pPr>
                        <a:spcAft>
                          <a:spcPts val="0"/>
                        </a:spcAft>
                      </a:pPr>
                      <a:r>
                        <a:rPr lang="en-US" sz="1800" b="0" dirty="0" smtClean="0">
                          <a:solidFill>
                            <a:schemeClr val="tx1"/>
                          </a:solidFill>
                        </a:rPr>
                        <a:t>Current Use of Services</a:t>
                      </a:r>
                    </a:p>
                    <a:p>
                      <a:pPr>
                        <a:spcAft>
                          <a:spcPts val="600"/>
                        </a:spcAft>
                      </a:pPr>
                      <a:r>
                        <a:rPr lang="en-US" sz="1800" b="0" dirty="0" smtClean="0">
                          <a:solidFill>
                            <a:schemeClr val="tx1"/>
                          </a:solidFill>
                        </a:rPr>
                        <a:t>Next Steps</a:t>
                      </a:r>
                    </a:p>
                    <a:p>
                      <a:endParaRPr lang="en-US" dirty="0">
                        <a:solidFill>
                          <a:schemeClr val="tx1"/>
                        </a:solidFill>
                      </a:endParaRPr>
                    </a:p>
                  </a:txBody>
                  <a:tcPr>
                    <a:solidFill>
                      <a:schemeClr val="bg1"/>
                    </a:solidFill>
                  </a:tcPr>
                </a:tc>
              </a:tr>
            </a:tbl>
          </a:graphicData>
        </a:graphic>
      </p:graphicFrame>
      <p:sp>
        <p:nvSpPr>
          <p:cNvPr id="5" name="Rectangle 4"/>
          <p:cNvSpPr/>
          <p:nvPr/>
        </p:nvSpPr>
        <p:spPr>
          <a:xfrm>
            <a:off x="285077" y="1192469"/>
            <a:ext cx="8514677" cy="384721"/>
          </a:xfrm>
          <a:prstGeom prst="rect">
            <a:avLst/>
          </a:prstGeom>
        </p:spPr>
        <p:txBody>
          <a:bodyPr wrap="square">
            <a:spAutoFit/>
          </a:bodyPr>
          <a:lstStyle/>
          <a:p>
            <a:pPr algn="l"/>
            <a:r>
              <a:rPr lang="en-US" sz="1900" b="1" dirty="0" smtClean="0"/>
              <a:t>Identify Desired Service Capabilities and Analyze Legacy Assets</a:t>
            </a:r>
            <a:endParaRPr lang="en-US" sz="1900" b="1" dirty="0"/>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138" y="304800"/>
            <a:ext cx="8501062" cy="775597"/>
          </a:xfrm>
        </p:spPr>
        <p:txBody>
          <a:bodyPr/>
          <a:lstStyle/>
          <a:p>
            <a:r>
              <a:rPr lang="en-US" dirty="0" smtClean="0"/>
              <a:t>A Recommended Process for Service Identification</a:t>
            </a:r>
            <a:endParaRPr lang="en-US" dirty="0"/>
          </a:p>
        </p:txBody>
      </p:sp>
      <p:sp>
        <p:nvSpPr>
          <p:cNvPr id="3" name="Content Placeholder 2"/>
          <p:cNvSpPr>
            <a:spLocks noGrp="1"/>
          </p:cNvSpPr>
          <p:nvPr>
            <p:ph idx="1"/>
          </p:nvPr>
        </p:nvSpPr>
        <p:spPr/>
        <p:txBody>
          <a:bodyPr/>
          <a:lstStyle/>
          <a:p>
            <a:r>
              <a:rPr lang="en-US" dirty="0" smtClean="0"/>
              <a:t>Select one of the Enterprise Service Portfolio Approach Goals</a:t>
            </a:r>
          </a:p>
          <a:p>
            <a:pPr lvl="1"/>
            <a:r>
              <a:rPr lang="en-US" dirty="0" smtClean="0"/>
              <a:t>What business/operational processes support this goal?</a:t>
            </a:r>
          </a:p>
          <a:p>
            <a:pPr lvl="1"/>
            <a:r>
              <a:rPr lang="en-US" dirty="0" smtClean="0"/>
              <a:t>Are there common steps in these business/operational processes?</a:t>
            </a:r>
          </a:p>
          <a:p>
            <a:pPr lvl="1"/>
            <a:r>
              <a:rPr lang="en-US" dirty="0" smtClean="0"/>
              <a:t>Are there legacy systems that currently support (or could support) these business/operational processes? </a:t>
            </a:r>
          </a:p>
          <a:p>
            <a:pPr lvl="1"/>
            <a:r>
              <a:rPr lang="en-US" dirty="0" smtClean="0"/>
              <a:t>Based on this information, what are candidate services that could help the organization meet the selected goal?</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 Business Processes</a:t>
            </a:r>
            <a:endParaRPr lang="en-US" dirty="0"/>
          </a:p>
        </p:txBody>
      </p:sp>
      <p:graphicFrame>
        <p:nvGraphicFramePr>
          <p:cNvPr id="4" name="Content Placeholder 3"/>
          <p:cNvGraphicFramePr>
            <a:graphicFrameLocks noGrp="1"/>
          </p:cNvGraphicFramePr>
          <p:nvPr>
            <p:ph idx="1"/>
          </p:nvPr>
        </p:nvGraphicFramePr>
        <p:xfrm>
          <a:off x="355600" y="1371600"/>
          <a:ext cx="8431939" cy="4455765"/>
        </p:xfrm>
        <a:graphic>
          <a:graphicData uri="http://schemas.openxmlformats.org/drawingml/2006/table">
            <a:tbl>
              <a:tblPr>
                <a:tableStyleId>{B301B821-A1FF-4177-AEE7-76D212191A09}</a:tableStyleId>
              </a:tblPr>
              <a:tblGrid>
                <a:gridCol w="8431939"/>
              </a:tblGrid>
              <a:tr h="393485">
                <a:tc>
                  <a:txBody>
                    <a:bodyPr/>
                    <a:lstStyle/>
                    <a:p>
                      <a:pPr algn="ctr"/>
                      <a:r>
                        <a:rPr lang="en-US" b="1" dirty="0" smtClean="0">
                          <a:solidFill>
                            <a:schemeClr val="bg1"/>
                          </a:solidFill>
                        </a:rPr>
                        <a:t>Goals of a Service Portfolio Approach</a:t>
                      </a:r>
                      <a:endParaRPr lang="en-US" b="1" dirty="0">
                        <a:solidFill>
                          <a:schemeClr val="bg1"/>
                        </a:solidFill>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75000"/>
                      </a:schemeClr>
                    </a:solidFill>
                  </a:tcPr>
                </a:tc>
              </a:tr>
              <a:tr h="393485">
                <a:tc>
                  <a:txBody>
                    <a:bodyPr/>
                    <a:lstStyle/>
                    <a:p>
                      <a:pPr algn="ctr"/>
                      <a:endParaRPr lang="en-US" dirty="0" smtClean="0"/>
                    </a:p>
                    <a:p>
                      <a:pPr algn="ctr"/>
                      <a:endParaRPr lang="en-US" dirty="0" smtClean="0"/>
                    </a:p>
                    <a:p>
                      <a:pPr algn="ctr"/>
                      <a:endParaRPr lang="en-US" dirty="0" smtClean="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93485">
                <a:tc>
                  <a:txBody>
                    <a:bodyPr/>
                    <a:lstStyle/>
                    <a:p>
                      <a:pPr algn="ctr"/>
                      <a:r>
                        <a:rPr lang="en-US" b="1" dirty="0" smtClean="0">
                          <a:solidFill>
                            <a:schemeClr val="bg1"/>
                          </a:solidFill>
                        </a:rPr>
                        <a:t>Business Processes that Support the Portfolio Goals</a:t>
                      </a:r>
                      <a:endParaRPr lang="en-US" b="1" dirty="0">
                        <a:solidFill>
                          <a:schemeClr val="bg1"/>
                        </a:solidFill>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75000"/>
                      </a:schemeClr>
                    </a:solidFill>
                  </a:tcPr>
                </a:tc>
              </a:tr>
              <a:tr h="393485">
                <a:tc>
                  <a:txBody>
                    <a:bodyPr/>
                    <a:lstStyle/>
                    <a:p>
                      <a:endParaRPr lang="en-US"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93485">
                <a:tc>
                  <a:txBody>
                    <a:bodyPr/>
                    <a:lstStyle/>
                    <a:p>
                      <a:endParaRPr lang="en-US"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93485">
                <a:tc>
                  <a:txBody>
                    <a:bodyPr/>
                    <a:lstStyle/>
                    <a:p>
                      <a:endParaRPr lang="en-US"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93485">
                <a:tc>
                  <a:txBody>
                    <a:bodyPr/>
                    <a:lstStyle/>
                    <a:p>
                      <a:pPr marL="0" algn="ctr" defTabSz="914400" rtl="0" eaLnBrk="1" latinLnBrk="0" hangingPunct="1"/>
                      <a:r>
                        <a:rPr lang="en-US" sz="1800" b="1" kern="1200" dirty="0" smtClean="0">
                          <a:solidFill>
                            <a:schemeClr val="bg1"/>
                          </a:solidFill>
                          <a:latin typeface="+mn-lt"/>
                          <a:ea typeface="+mn-ea"/>
                          <a:cs typeface="+mn-cs"/>
                        </a:rPr>
                        <a:t>Common Steps Between Business Processes</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75000"/>
                      </a:schemeClr>
                    </a:solidFill>
                  </a:tcPr>
                </a:tc>
              </a:tr>
              <a:tr h="393485">
                <a:tc>
                  <a:txBody>
                    <a:bodyPr/>
                    <a:lstStyle/>
                    <a:p>
                      <a:endParaRPr lang="en-US"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93485">
                <a:tc>
                  <a:txBody>
                    <a:bodyPr/>
                    <a:lstStyle/>
                    <a:p>
                      <a:endParaRPr lang="en-US"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93485">
                <a:tc>
                  <a:txBody>
                    <a:bodyPr/>
                    <a:lstStyle/>
                    <a:p>
                      <a:endParaRPr lang="en-US"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 Systems and Candidate Services</a:t>
            </a:r>
            <a:endParaRPr lang="en-US" dirty="0"/>
          </a:p>
        </p:txBody>
      </p:sp>
      <p:graphicFrame>
        <p:nvGraphicFramePr>
          <p:cNvPr id="4" name="Content Placeholder 3"/>
          <p:cNvGraphicFramePr>
            <a:graphicFrameLocks noGrp="1"/>
          </p:cNvGraphicFramePr>
          <p:nvPr>
            <p:ph idx="1"/>
          </p:nvPr>
        </p:nvGraphicFramePr>
        <p:xfrm>
          <a:off x="355600" y="1371600"/>
          <a:ext cx="8462936" cy="3541365"/>
        </p:xfrm>
        <a:graphic>
          <a:graphicData uri="http://schemas.openxmlformats.org/drawingml/2006/table">
            <a:tbl>
              <a:tblPr>
                <a:tableStyleId>{B301B821-A1FF-4177-AEE7-76D212191A09}</a:tableStyleId>
              </a:tblPr>
              <a:tblGrid>
                <a:gridCol w="4231468"/>
                <a:gridCol w="4231468"/>
              </a:tblGrid>
              <a:tr h="393485">
                <a:tc gridSpan="2">
                  <a:txBody>
                    <a:bodyPr/>
                    <a:lstStyle/>
                    <a:p>
                      <a:pPr algn="ctr"/>
                      <a:r>
                        <a:rPr lang="en-US" b="1" baseline="0" dirty="0" smtClean="0">
                          <a:solidFill>
                            <a:schemeClr val="bg1"/>
                          </a:solidFill>
                        </a:rPr>
                        <a:t>Systems that Support the </a:t>
                      </a:r>
                      <a:r>
                        <a:rPr lang="en-US" b="1" dirty="0" smtClean="0">
                          <a:solidFill>
                            <a:schemeClr val="bg1"/>
                          </a:solidFill>
                        </a:rPr>
                        <a:t>Service Portfolio Approach</a:t>
                      </a:r>
                      <a:endParaRPr lang="en-US" b="1" dirty="0">
                        <a:solidFill>
                          <a:schemeClr val="bg1"/>
                        </a:solidFill>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75000"/>
                      </a:schemeClr>
                    </a:solidFill>
                  </a:tcPr>
                </a:tc>
                <a:tc hMerge="1">
                  <a:txBody>
                    <a:bodyPr/>
                    <a:lstStyle/>
                    <a:p>
                      <a:pPr algn="ctr"/>
                      <a:endParaRPr lang="en-US" b="1" dirty="0">
                        <a:solidFill>
                          <a:schemeClr val="bg1"/>
                        </a:solidFill>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solidFill>
                  </a:tcPr>
                </a:tc>
              </a:tr>
              <a:tr h="393485">
                <a:tc>
                  <a:txBody>
                    <a:bodyPr/>
                    <a:lstStyle/>
                    <a:p>
                      <a:pPr algn="ctr"/>
                      <a:r>
                        <a:rPr lang="en-US" dirty="0" smtClean="0"/>
                        <a:t>System</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20000"/>
                        <a:lumOff val="80000"/>
                      </a:schemeClr>
                    </a:solidFill>
                  </a:tcPr>
                </a:tc>
                <a:tc>
                  <a:txBody>
                    <a:bodyPr/>
                    <a:lstStyle/>
                    <a:p>
                      <a:pPr algn="ctr"/>
                      <a:r>
                        <a:rPr lang="en-US" dirty="0" smtClean="0"/>
                        <a:t>Migration</a:t>
                      </a:r>
                      <a:r>
                        <a:rPr lang="en-US" baseline="0" dirty="0" smtClean="0"/>
                        <a:t> Challenges</a:t>
                      </a:r>
                      <a:endParaRPr lang="en-US" dirty="0" smtClean="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20000"/>
                        <a:lumOff val="80000"/>
                      </a:schemeClr>
                    </a:solidFill>
                  </a:tcPr>
                </a:tc>
              </a:tr>
              <a:tr h="393485">
                <a:tc>
                  <a:txBody>
                    <a:bodyPr/>
                    <a:lstStyle/>
                    <a:p>
                      <a:pPr algn="ctr"/>
                      <a:endParaRPr lang="en-US" dirty="0" smtClean="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endParaRPr lang="en-US" dirty="0" smtClean="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93485">
                <a:tc>
                  <a:txBody>
                    <a:bodyPr/>
                    <a:lstStyle/>
                    <a:p>
                      <a:pPr algn="ctr"/>
                      <a:endParaRPr lang="en-US" dirty="0" smtClean="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endParaRPr lang="en-US" dirty="0" smtClean="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93485">
                <a:tc>
                  <a:txBody>
                    <a:bodyPr/>
                    <a:lstStyle/>
                    <a:p>
                      <a:pPr algn="ctr"/>
                      <a:endParaRPr lang="en-US" dirty="0" smtClean="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endParaRPr lang="en-US" dirty="0" smtClean="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93485">
                <a:tc gridSpan="2">
                  <a:txBody>
                    <a:bodyPr/>
                    <a:lstStyle/>
                    <a:p>
                      <a:pPr marL="0" algn="ctr" defTabSz="914400" rtl="0" eaLnBrk="1" latinLnBrk="0" hangingPunct="1"/>
                      <a:r>
                        <a:rPr lang="en-US" sz="1800" b="1" kern="1200" dirty="0" smtClean="0">
                          <a:solidFill>
                            <a:schemeClr val="bg1"/>
                          </a:solidFill>
                          <a:latin typeface="+mn-lt"/>
                          <a:ea typeface="+mn-ea"/>
                          <a:cs typeface="+mn-cs"/>
                        </a:rPr>
                        <a:t>Candidate Services</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75000"/>
                      </a:schemeClr>
                    </a:solidFill>
                  </a:tcPr>
                </a:tc>
                <a:tc hMerge="1">
                  <a:txBody>
                    <a:bodyPr/>
                    <a:lstStyle/>
                    <a:p>
                      <a:pPr marL="0" algn="ctr" defTabSz="914400" rtl="0" eaLnBrk="1" latinLnBrk="0" hangingPunct="1"/>
                      <a:endParaRPr lang="en-US" sz="1800" b="1" kern="1200" dirty="0" smtClean="0">
                        <a:solidFill>
                          <a:schemeClr val="bg1"/>
                        </a:solidFill>
                        <a:latin typeface="+mn-lt"/>
                        <a:ea typeface="+mn-ea"/>
                        <a:cs typeface="+mn-cs"/>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solidFill>
                  </a:tcPr>
                </a:tc>
              </a:tr>
              <a:tr h="393485">
                <a:tc gridSpan="2">
                  <a:txBody>
                    <a:bodyPr/>
                    <a:lstStyle/>
                    <a:p>
                      <a:endParaRPr lang="en-US"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endParaRPr lang="en-US"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93485">
                <a:tc gridSpan="2">
                  <a:txBody>
                    <a:bodyPr/>
                    <a:lstStyle/>
                    <a:p>
                      <a:endParaRPr lang="en-US"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endParaRPr lang="en-US"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93485">
                <a:tc gridSpan="2">
                  <a:txBody>
                    <a:bodyPr/>
                    <a:lstStyle/>
                    <a:p>
                      <a:endParaRPr lang="en-US"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endParaRPr lang="en-US"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93556" y="737938"/>
            <a:ext cx="8133347" cy="5016758"/>
          </a:xfrm>
          <a:prstGeom prst="rect">
            <a:avLst/>
          </a:prstGeom>
          <a:noFill/>
        </p:spPr>
        <p:txBody>
          <a:bodyPr wrap="square" rtlCol="0">
            <a:spAutoFit/>
          </a:bodyPr>
          <a:lstStyle/>
          <a:p>
            <a:pPr algn="l"/>
            <a:r>
              <a:rPr lang="en-US" sz="1000" b="1"/>
              <a:t>Copyright 2010 Carnegie Mellon University</a:t>
            </a:r>
          </a:p>
          <a:p>
            <a:pPr algn="l"/>
            <a:endParaRPr lang="en-US" sz="1000"/>
          </a:p>
          <a:p>
            <a:pPr algn="l"/>
            <a:r>
              <a:rPr lang="en-US" sz="1000"/>
              <a:t>This material is based upon work funded and supported by the Department of Defense under Contract No. FA8721-05-C-0003 with Carnegie Mellon University for the operation of the Software Engineering Institute, a federally funded research and development center.</a:t>
            </a:r>
          </a:p>
          <a:p>
            <a:pPr algn="l"/>
            <a:endParaRPr lang="en-US" sz="1000"/>
          </a:p>
          <a:p>
            <a:pPr algn="l"/>
            <a:r>
              <a:rPr lang="en-US" sz="1000"/>
              <a:t>Any opinions, findings and conclusions or recommendations expressed in this material are those of the author(s) and do not necessarily reflect the views of the United States Department of Defense.</a:t>
            </a:r>
          </a:p>
          <a:p>
            <a:pPr algn="l"/>
            <a:endParaRPr lang="en-US" sz="1000"/>
          </a:p>
          <a:p>
            <a:pPr algn="l"/>
            <a:r>
              <a:rPr lang="en-US" sz="1000"/>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p>
          <a:p>
            <a:pPr algn="l"/>
            <a:endParaRPr lang="en-US" sz="1000"/>
          </a:p>
          <a:p>
            <a:pPr algn="l"/>
            <a:r>
              <a:rPr lang="en-US" sz="1000"/>
              <a:t>This material has been approved for public release and unlimited distribution except as restricted below.</a:t>
            </a:r>
          </a:p>
          <a:p>
            <a:pPr algn="l"/>
            <a:endParaRPr lang="en-US" sz="1000"/>
          </a:p>
          <a:p>
            <a:pPr algn="l"/>
            <a:r>
              <a:rPr lang="en-US" sz="1000"/>
              <a:t>The Government of the United States has a royalty-free government-purpose license to use, duplicate, or disclose the work, in whole or in part and in any manner, and to have or permit others to do so, for government purposes pursuant to the copyright license under the clause at 252.227-7013 and 252.227-7013 Alternate I.</a:t>
            </a:r>
          </a:p>
          <a:p>
            <a:pPr algn="l"/>
            <a:endParaRPr lang="en-US" sz="1000"/>
          </a:p>
          <a:p>
            <a:pPr algn="l"/>
            <a:r>
              <a:rPr lang="en-US" sz="1000"/>
              <a:t>This material was prepared for the exclusive use of persons that have directly downloaded the materials from sei.cmu.edu and their students and clients.  If you did not download this material yourself, you may only use it for your own personal study  and may not be used for any other purpose without the written consent of permission@sei.cmu.edu. </a:t>
            </a:r>
          </a:p>
          <a:p>
            <a:pPr algn="l"/>
            <a:endParaRPr lang="en-US" sz="1000"/>
          </a:p>
          <a:p>
            <a:pPr algn="l"/>
            <a:r>
              <a:rPr lang="en-US" sz="1000"/>
              <a:t>DM-0000148</a:t>
            </a:r>
          </a:p>
        </p:txBody>
      </p:sp>
    </p:spTree>
    <p:extLst>
      <p:ext uri="{BB962C8B-B14F-4D97-AF65-F5344CB8AC3E}">
        <p14:creationId xmlns:p14="http://schemas.microsoft.com/office/powerpoint/2010/main" val="225148614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smtClean="0"/>
              <a:t>Introductions</a:t>
            </a:r>
          </a:p>
        </p:txBody>
      </p:sp>
      <p:sp>
        <p:nvSpPr>
          <p:cNvPr id="7172" name="Text Box 9"/>
          <p:cNvSpPr txBox="1">
            <a:spLocks noChangeArrowheads="1"/>
          </p:cNvSpPr>
          <p:nvPr/>
        </p:nvSpPr>
        <p:spPr bwMode="auto">
          <a:xfrm>
            <a:off x="636726" y="4953000"/>
            <a:ext cx="8001001" cy="707852"/>
          </a:xfrm>
          <a:prstGeom prst="rect">
            <a:avLst/>
          </a:prstGeom>
          <a:noFill/>
          <a:ln w="6350">
            <a:noFill/>
            <a:miter lim="800000"/>
            <a:headEnd/>
            <a:tailEnd/>
          </a:ln>
        </p:spPr>
        <p:txBody>
          <a:bodyPr lIns="91405" tIns="45703" rIns="91405" bIns="45703">
            <a:spAutoFit/>
          </a:bodyPr>
          <a:lstStyle/>
          <a:p>
            <a:pPr algn="ctr"/>
            <a:r>
              <a:rPr lang="en-US" dirty="0"/>
              <a:t>Briefly state your </a:t>
            </a:r>
            <a:r>
              <a:rPr lang="en-US" dirty="0" smtClean="0"/>
              <a:t>name and your role in the organization regarding the migration to a service portfolio approach.</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01309" y="2114004"/>
            <a:ext cx="4240925" cy="1845948"/>
          </a:xfrm>
          <a:prstGeom prst="rect">
            <a:avLst/>
          </a:prstGeom>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99473" y="2853335"/>
            <a:ext cx="4267200" cy="430887"/>
          </a:xfrm>
        </p:spPr>
        <p:txBody>
          <a:bodyPr/>
          <a:lstStyle/>
          <a:p>
            <a:r>
              <a:rPr lang="en-US" dirty="0" smtClean="0"/>
              <a:t>SMART-ESP Overview</a:t>
            </a:r>
            <a:endParaRPr lang="en-US"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38138" y="304800"/>
            <a:ext cx="8501062" cy="775597"/>
          </a:xfrm>
        </p:spPr>
        <p:txBody>
          <a:bodyPr/>
          <a:lstStyle/>
          <a:p>
            <a:pPr eaLnBrk="1" hangingPunct="1"/>
            <a:r>
              <a:rPr lang="en-US" dirty="0" smtClean="0"/>
              <a:t>SMART-ESP: Service Migration and Reuse Technique – Enterprise Service Portfolio</a:t>
            </a:r>
          </a:p>
        </p:txBody>
      </p:sp>
      <p:sp>
        <p:nvSpPr>
          <p:cNvPr id="13315" name="Rectangle 3"/>
          <p:cNvSpPr>
            <a:spLocks noGrp="1" noChangeArrowheads="1"/>
          </p:cNvSpPr>
          <p:nvPr>
            <p:ph type="body" idx="1"/>
          </p:nvPr>
        </p:nvSpPr>
        <p:spPr/>
        <p:txBody>
          <a:bodyPr/>
          <a:lstStyle/>
          <a:p>
            <a:pPr marL="0" indent="0" eaLnBrk="1" hangingPunct="1">
              <a:buFontTx/>
              <a:buNone/>
            </a:pPr>
            <a:r>
              <a:rPr lang="en-US" dirty="0" smtClean="0"/>
              <a:t>The goal of SMART-ESP is to identify a business process area of the enterprise in which a service portfolio approach could be implemented, along with a recommended strategy for migration (e.g., service-enable legacy systems vs. buy; risks and issues)</a:t>
            </a:r>
          </a:p>
          <a:p>
            <a:r>
              <a:rPr lang="en-US" dirty="0" smtClean="0"/>
              <a:t>SMART-ESP analyzes the viability of migrating the operational processes within the process area by answering these questions:</a:t>
            </a:r>
          </a:p>
          <a:p>
            <a:pPr lvl="1"/>
            <a:r>
              <a:rPr lang="en-US" dirty="0" smtClean="0"/>
              <a:t>What are the business goals that drive toward a service portfolio approach?</a:t>
            </a:r>
          </a:p>
          <a:p>
            <a:pPr lvl="1"/>
            <a:r>
              <a:rPr lang="en-US" dirty="0" smtClean="0"/>
              <a:t>Which process area is most appropriate to migrate?</a:t>
            </a:r>
          </a:p>
          <a:p>
            <a:pPr lvl="1"/>
            <a:r>
              <a:rPr lang="en-US" dirty="0" smtClean="0"/>
              <a:t>What legacy system components can be used to implement these services?</a:t>
            </a:r>
          </a:p>
          <a:p>
            <a:pPr lvl="1"/>
            <a:r>
              <a:rPr lang="en-US" dirty="0" smtClean="0"/>
              <a:t>What migration strategies are most appropriate?</a:t>
            </a:r>
          </a:p>
          <a:p>
            <a:pPr lvl="1"/>
            <a:r>
              <a:rPr lang="en-US" dirty="0" smtClean="0"/>
              <a:t>What are the preliminary estimates of resources needed for the migration?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19"/>
          <p:cNvSpPr>
            <a:spLocks noGrp="1" noChangeArrowheads="1"/>
          </p:cNvSpPr>
          <p:nvPr>
            <p:ph type="title"/>
          </p:nvPr>
        </p:nvSpPr>
        <p:spPr/>
        <p:txBody>
          <a:bodyPr/>
          <a:lstStyle/>
          <a:p>
            <a:pPr eaLnBrk="1" hangingPunct="1"/>
            <a:r>
              <a:rPr lang="en-US" dirty="0" smtClean="0"/>
              <a:t>Three Elements of SMART-ESP</a:t>
            </a:r>
          </a:p>
        </p:txBody>
      </p:sp>
      <p:graphicFrame>
        <p:nvGraphicFramePr>
          <p:cNvPr id="35964" name="Group 124"/>
          <p:cNvGraphicFramePr>
            <a:graphicFrameLocks noGrp="1"/>
          </p:cNvGraphicFramePr>
          <p:nvPr>
            <p:ph idx="1"/>
          </p:nvPr>
        </p:nvGraphicFramePr>
        <p:xfrm>
          <a:off x="355600" y="1371600"/>
          <a:ext cx="8407400" cy="4657725"/>
        </p:xfrm>
        <a:graphic>
          <a:graphicData uri="http://schemas.openxmlformats.org/drawingml/2006/table">
            <a:tbl>
              <a:tblPr/>
              <a:tblGrid>
                <a:gridCol w="3023031"/>
                <a:gridCol w="2582432"/>
                <a:gridCol w="2801937"/>
              </a:tblGrid>
              <a:tr h="692150">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1" i="0" u="none" strike="noStrike" cap="none" normalizeH="0" baseline="0" dirty="0" smtClean="0">
                          <a:ln>
                            <a:noFill/>
                          </a:ln>
                          <a:solidFill>
                            <a:schemeClr val="accent2"/>
                          </a:solidFill>
                          <a:effectLst/>
                          <a:latin typeface="Arial" charset="0"/>
                        </a:rPr>
                        <a:t>Process</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1" i="0" u="none" strike="noStrike" cap="none" normalizeH="0" baseline="0" dirty="0" smtClean="0">
                          <a:ln>
                            <a:noFill/>
                          </a:ln>
                          <a:solidFill>
                            <a:schemeClr val="accent2"/>
                          </a:solidFill>
                          <a:effectLst/>
                          <a:latin typeface="Arial" charset="0"/>
                        </a:rPr>
                        <a:t>SMART Interview Guide (SMIG) for ESP</a:t>
                      </a:r>
                    </a:p>
                  </a:txBody>
                  <a:tcPr marL="274320" marR="2743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1" i="0" u="none" strike="noStrike" cap="none" normalizeH="0" baseline="0" dirty="0" smtClean="0">
                          <a:ln>
                            <a:noFill/>
                          </a:ln>
                          <a:solidFill>
                            <a:schemeClr val="accent2"/>
                          </a:solidFill>
                          <a:effectLst/>
                          <a:latin typeface="Arial" charset="0"/>
                        </a:rPr>
                        <a:t>Artifacts</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3743325">
                <a:tc>
                  <a:txBody>
                    <a:bodyPr/>
                    <a:lstStyle/>
                    <a:p>
                      <a:pPr marL="0" marR="0" lvl="0" indent="0" algn="l" defTabSz="914400" rtl="0" eaLnBrk="1" fontAlgn="base" latinLnBrk="0" hangingPunct="1">
                        <a:lnSpc>
                          <a:spcPct val="100000"/>
                        </a:lnSpc>
                        <a:spcBef>
                          <a:spcPct val="0"/>
                        </a:spcBef>
                        <a:spcAft>
                          <a:spcPct val="25000"/>
                        </a:spcAft>
                        <a:buClrTx/>
                        <a:buSzPct val="70000"/>
                        <a:buFontTx/>
                        <a:buNone/>
                        <a:tabLst/>
                      </a:pPr>
                      <a:r>
                        <a:rPr kumimoji="0" lang="en-US" sz="1800" b="0" i="0" u="none" strike="noStrike" cap="none" normalizeH="0" baseline="0" dirty="0" smtClean="0">
                          <a:ln>
                            <a:noFill/>
                          </a:ln>
                          <a:solidFill>
                            <a:schemeClr val="tx1"/>
                          </a:solidFill>
                          <a:effectLst/>
                          <a:latin typeface="Arial" charset="0"/>
                        </a:rPr>
                        <a:t>Establish the context for the migration to a service portfolio approach</a:t>
                      </a:r>
                    </a:p>
                    <a:p>
                      <a:pPr marL="0" marR="0" lvl="0" indent="0" algn="l" defTabSz="914400" rtl="0" eaLnBrk="1" fontAlgn="base" latinLnBrk="0" hangingPunct="1">
                        <a:lnSpc>
                          <a:spcPct val="100000"/>
                        </a:lnSpc>
                        <a:spcBef>
                          <a:spcPct val="0"/>
                        </a:spcBef>
                        <a:spcAft>
                          <a:spcPct val="25000"/>
                        </a:spcAft>
                        <a:buClrTx/>
                        <a:buSzPct val="70000"/>
                        <a:buFontTx/>
                        <a:buNone/>
                        <a:tabLst/>
                      </a:pPr>
                      <a:endParaRPr kumimoji="0" lang="en-US" sz="18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0"/>
                        </a:spcBef>
                        <a:spcAft>
                          <a:spcPct val="25000"/>
                        </a:spcAft>
                        <a:buClrTx/>
                        <a:buSzPct val="70000"/>
                        <a:buFontTx/>
                        <a:buNone/>
                        <a:tabLst/>
                      </a:pPr>
                      <a:r>
                        <a:rPr kumimoji="0" lang="en-US" sz="1800" b="0" i="0" u="none" strike="noStrike" cap="none" normalizeH="0" baseline="0" dirty="0" smtClean="0">
                          <a:ln>
                            <a:noFill/>
                          </a:ln>
                          <a:solidFill>
                            <a:schemeClr val="tx1"/>
                          </a:solidFill>
                          <a:effectLst/>
                          <a:latin typeface="Arial" charset="0"/>
                        </a:rPr>
                        <a:t>Identify the expectations, constraints, and strategy</a:t>
                      </a:r>
                    </a:p>
                    <a:p>
                      <a:pPr marL="0" marR="0" lvl="0" indent="0" algn="l" defTabSz="914400" rtl="0" eaLnBrk="1" fontAlgn="base" latinLnBrk="0" hangingPunct="1">
                        <a:lnSpc>
                          <a:spcPct val="100000"/>
                        </a:lnSpc>
                        <a:spcBef>
                          <a:spcPct val="0"/>
                        </a:spcBef>
                        <a:spcAft>
                          <a:spcPct val="25000"/>
                        </a:spcAft>
                        <a:buClrTx/>
                        <a:buSzPct val="70000"/>
                        <a:buFontTx/>
                        <a:buNone/>
                        <a:tabLst/>
                      </a:pPr>
                      <a:endParaRPr kumimoji="0" lang="en-US" sz="18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0"/>
                        </a:spcBef>
                        <a:spcAft>
                          <a:spcPct val="25000"/>
                        </a:spcAft>
                        <a:buClrTx/>
                        <a:buSzPct val="70000"/>
                        <a:buFontTx/>
                        <a:buNone/>
                        <a:tabLst/>
                      </a:pPr>
                      <a:r>
                        <a:rPr kumimoji="0" lang="en-US" sz="1800" b="0" i="0" u="none" strike="noStrike" cap="none" normalizeH="0" baseline="0" dirty="0" smtClean="0">
                          <a:ln>
                            <a:noFill/>
                          </a:ln>
                          <a:solidFill>
                            <a:schemeClr val="tx1"/>
                          </a:solidFill>
                          <a:effectLst/>
                          <a:latin typeface="Arial" charset="0"/>
                        </a:rPr>
                        <a:t>Identify the desired service capabilities</a:t>
                      </a:r>
                    </a:p>
                    <a:p>
                      <a:pPr marL="0" marR="0" lvl="0" indent="0" algn="l" defTabSz="914400" rtl="0" eaLnBrk="1" fontAlgn="base" latinLnBrk="0" hangingPunct="1">
                        <a:lnSpc>
                          <a:spcPct val="100000"/>
                        </a:lnSpc>
                        <a:spcBef>
                          <a:spcPct val="0"/>
                        </a:spcBef>
                        <a:spcAft>
                          <a:spcPct val="25000"/>
                        </a:spcAft>
                        <a:buClrTx/>
                        <a:buSzPct val="70000"/>
                        <a:buFontTx/>
                        <a:buNone/>
                        <a:tabLst/>
                      </a:pPr>
                      <a:endParaRPr kumimoji="0" lang="en-US" sz="18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0"/>
                        </a:spcBef>
                        <a:spcAft>
                          <a:spcPct val="25000"/>
                        </a:spcAft>
                        <a:buClrTx/>
                        <a:buSzPct val="70000"/>
                        <a:buFontTx/>
                        <a:buNone/>
                        <a:tabLst/>
                      </a:pPr>
                      <a:r>
                        <a:rPr kumimoji="0" lang="en-US" sz="1800" b="0" i="0" u="none" strike="noStrike" cap="none" normalizeH="0" baseline="0" dirty="0" smtClean="0">
                          <a:ln>
                            <a:noFill/>
                          </a:ln>
                          <a:solidFill>
                            <a:schemeClr val="tx1"/>
                          </a:solidFill>
                          <a:effectLst/>
                          <a:latin typeface="Arial" charset="0"/>
                        </a:rPr>
                        <a:t>Analyze the legacy assets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dirty="0" smtClean="0">
                          <a:ln>
                            <a:noFill/>
                          </a:ln>
                          <a:solidFill>
                            <a:schemeClr val="tx1"/>
                          </a:solidFill>
                          <a:effectLst/>
                          <a:latin typeface="Arial" charset="0"/>
                        </a:rPr>
                        <a:t>Guides discussions throughout the SMART-ESP encounter</a:t>
                      </a:r>
                    </a:p>
                    <a:p>
                      <a:pPr marL="0" marR="0" lvl="0" indent="0" algn="l" defTabSz="914400" rtl="0" eaLnBrk="1" fontAlgn="base" latinLnBrk="0" hangingPunct="1">
                        <a:lnSpc>
                          <a:spcPct val="100000"/>
                        </a:lnSpc>
                        <a:spcBef>
                          <a:spcPct val="0"/>
                        </a:spcBef>
                        <a:spcAft>
                          <a:spcPct val="50000"/>
                        </a:spcAft>
                        <a:buClrTx/>
                        <a:buSzPct val="70000"/>
                        <a:buFontTx/>
                        <a:buNone/>
                        <a:tabLst/>
                      </a:pPr>
                      <a:endParaRPr kumimoji="0" lang="en-US" sz="18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0"/>
                        </a:spcBef>
                        <a:spcAft>
                          <a:spcPct val="50000"/>
                        </a:spcAft>
                        <a:buClrTx/>
                        <a:buSzPct val="70000"/>
                        <a:buFontTx/>
                        <a:buNone/>
                        <a:tabLst/>
                      </a:pPr>
                      <a:endParaRPr kumimoji="0" lang="en-US" sz="1800" b="0" i="0" u="none" strike="noStrike" cap="none" normalizeH="0" baseline="0" dirty="0" smtClean="0">
                        <a:ln>
                          <a:noFill/>
                        </a:ln>
                        <a:solidFill>
                          <a:srgbClr val="FF000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kern="1200" dirty="0" smtClean="0">
                          <a:solidFill>
                            <a:schemeClr val="tx1"/>
                          </a:solidFill>
                          <a:latin typeface="+mn-lt"/>
                          <a:ea typeface="+mn-ea"/>
                          <a:cs typeface="+mn-cs"/>
                        </a:rPr>
                        <a:t>Stakeholder List</a:t>
                      </a:r>
                    </a:p>
                    <a:p>
                      <a:endParaRPr lang="en-US" sz="1800" kern="1200" dirty="0" smtClean="0">
                        <a:solidFill>
                          <a:schemeClr val="tx1"/>
                        </a:solidFill>
                        <a:latin typeface="+mn-lt"/>
                        <a:ea typeface="+mn-ea"/>
                        <a:cs typeface="+mn-cs"/>
                      </a:endParaRPr>
                    </a:p>
                    <a:p>
                      <a:r>
                        <a:rPr lang="en-US" sz="1800" kern="1200" dirty="0" smtClean="0">
                          <a:solidFill>
                            <a:schemeClr val="tx1"/>
                          </a:solidFill>
                          <a:latin typeface="+mn-lt"/>
                          <a:ea typeface="+mn-ea"/>
                          <a:cs typeface="+mn-cs"/>
                        </a:rPr>
                        <a:t>Migration Issues List</a:t>
                      </a:r>
                    </a:p>
                    <a:p>
                      <a:endParaRPr lang="en-US" sz="1800" kern="1200" dirty="0" smtClean="0">
                        <a:solidFill>
                          <a:schemeClr val="tx1"/>
                        </a:solidFill>
                        <a:latin typeface="+mn-lt"/>
                        <a:ea typeface="+mn-ea"/>
                        <a:cs typeface="+mn-cs"/>
                      </a:endParaRPr>
                    </a:p>
                    <a:p>
                      <a:r>
                        <a:rPr lang="en-US" sz="1800" kern="1200" dirty="0" smtClean="0">
                          <a:solidFill>
                            <a:schemeClr val="tx1"/>
                          </a:solidFill>
                          <a:latin typeface="+mn-lt"/>
                          <a:ea typeface="+mn-ea"/>
                          <a:cs typeface="+mn-cs"/>
                        </a:rPr>
                        <a:t>Enterprise Service Table </a:t>
                      </a:r>
                    </a:p>
                    <a:p>
                      <a:endParaRPr lang="en-US" sz="1800" kern="1200" dirty="0" smtClean="0">
                        <a:solidFill>
                          <a:schemeClr val="tx1"/>
                        </a:solidFill>
                        <a:latin typeface="+mn-lt"/>
                        <a:ea typeface="+mn-ea"/>
                        <a:cs typeface="+mn-cs"/>
                      </a:endParaRPr>
                    </a:p>
                    <a:p>
                      <a:r>
                        <a:rPr lang="en-US" sz="1800" kern="1200" dirty="0" smtClean="0">
                          <a:solidFill>
                            <a:schemeClr val="tx1"/>
                          </a:solidFill>
                          <a:latin typeface="+mn-lt"/>
                          <a:ea typeface="+mn-ea"/>
                          <a:cs typeface="+mn-cs"/>
                        </a:rPr>
                        <a:t>Business Process -Service Mapping Table</a:t>
                      </a:r>
                    </a:p>
                    <a:p>
                      <a:endParaRPr kumimoji="0" lang="en-US" sz="1800" b="0" i="0" u="none" strike="noStrike" kern="1200" cap="none" normalizeH="0" baseline="0" dirty="0" smtClean="0">
                        <a:ln>
                          <a:noFill/>
                        </a:ln>
                        <a:solidFill>
                          <a:schemeClr val="tx1"/>
                        </a:solidFill>
                        <a:effectLst/>
                        <a:latin typeface="+mn-lt"/>
                        <a:ea typeface="+mn-ea"/>
                        <a:cs typeface="+mn-cs"/>
                      </a:endParaRPr>
                    </a:p>
                    <a:p>
                      <a:r>
                        <a:rPr kumimoji="0" lang="en-US" sz="1800" b="0" i="0" u="none" strike="noStrike" cap="none" normalizeH="0" baseline="0" dirty="0" smtClean="0">
                          <a:ln>
                            <a:noFill/>
                          </a:ln>
                          <a:solidFill>
                            <a:schemeClr val="tx1"/>
                          </a:solidFill>
                          <a:effectLst/>
                          <a:latin typeface="Arial" charset="0"/>
                        </a:rPr>
                        <a:t>Component Table</a:t>
                      </a:r>
                    </a:p>
                    <a:p>
                      <a:endParaRPr kumimoji="0" lang="en-US" sz="1800" b="0" i="0" u="none" strike="noStrike" cap="none" normalizeH="0" baseline="0" dirty="0" smtClean="0">
                        <a:ln>
                          <a:noFill/>
                        </a:ln>
                        <a:solidFill>
                          <a:schemeClr val="tx1"/>
                        </a:solidFill>
                        <a:effectLst/>
                        <a:latin typeface="Arial" charset="0"/>
                      </a:endParaRPr>
                    </a:p>
                    <a:p>
                      <a:r>
                        <a:rPr kumimoji="0" lang="en-US" sz="1800" b="0" i="0" u="none" strike="noStrike" cap="none" normalizeH="0" baseline="0" dirty="0" smtClean="0">
                          <a:ln>
                            <a:noFill/>
                          </a:ln>
                          <a:solidFill>
                            <a:schemeClr val="tx1"/>
                          </a:solidFill>
                          <a:effectLst/>
                          <a:latin typeface="Arial" charset="0"/>
                        </a:rPr>
                        <a:t>Final Report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4354" name="Picture 123" descr="MCSY01111_0000[1]"/>
          <p:cNvPicPr>
            <a:picLocks noChangeAspect="1" noChangeArrowheads="1"/>
          </p:cNvPicPr>
          <p:nvPr/>
        </p:nvPicPr>
        <p:blipFill>
          <a:blip r:embed="rId3" cstate="print"/>
          <a:srcRect/>
          <a:stretch>
            <a:fillRect/>
          </a:stretch>
        </p:blipFill>
        <p:spPr bwMode="auto">
          <a:xfrm>
            <a:off x="5684838" y="1447800"/>
            <a:ext cx="258762" cy="304800"/>
          </a:xfrm>
          <a:prstGeom prst="rect">
            <a:avLst/>
          </a:prstGeom>
          <a:noFill/>
          <a:ln w="9525">
            <a:noFill/>
            <a:miter lim="800000"/>
            <a:headEnd/>
            <a:tailEnd/>
          </a:ln>
        </p:spPr>
      </p:pic>
      <p:pic>
        <p:nvPicPr>
          <p:cNvPr id="14355" name="Picture 125" descr="MCSY01110_0000[1]"/>
          <p:cNvPicPr>
            <a:picLocks noChangeAspect="1" noChangeArrowheads="1"/>
          </p:cNvPicPr>
          <p:nvPr/>
        </p:nvPicPr>
        <p:blipFill>
          <a:blip r:embed="rId4" cstate="print"/>
          <a:srcRect/>
          <a:stretch>
            <a:fillRect/>
          </a:stretch>
        </p:blipFill>
        <p:spPr bwMode="auto">
          <a:xfrm>
            <a:off x="2993748" y="1447800"/>
            <a:ext cx="282575" cy="304800"/>
          </a:xfrm>
          <a:prstGeom prst="rect">
            <a:avLst/>
          </a:prstGeom>
          <a:noFill/>
          <a:ln w="9525">
            <a:noFill/>
            <a:miter lim="800000"/>
            <a:headEnd/>
            <a:tailEnd/>
          </a:ln>
        </p:spPr>
      </p:pic>
      <p:pic>
        <p:nvPicPr>
          <p:cNvPr id="14356" name="Picture 126" descr="MCSY01112_0000[1]"/>
          <p:cNvPicPr>
            <a:picLocks noChangeAspect="1" noChangeArrowheads="1"/>
          </p:cNvPicPr>
          <p:nvPr/>
        </p:nvPicPr>
        <p:blipFill>
          <a:blip r:embed="rId5" cstate="print"/>
          <a:srcRect/>
          <a:stretch>
            <a:fillRect/>
          </a:stretch>
        </p:blipFill>
        <p:spPr bwMode="auto">
          <a:xfrm>
            <a:off x="8442325" y="1447800"/>
            <a:ext cx="238125" cy="304800"/>
          </a:xfrm>
          <a:prstGeom prst="rect">
            <a:avLst/>
          </a:prstGeom>
          <a:noFill/>
          <a:ln w="9525">
            <a:noFill/>
            <a:miter lim="800000"/>
            <a:headEnd/>
            <a:tailEnd/>
          </a:ln>
        </p:spPr>
      </p:pic>
      <p:sp>
        <p:nvSpPr>
          <p:cNvPr id="8" name="Date Placeholder 7"/>
          <p:cNvSpPr>
            <a:spLocks noGrp="1"/>
          </p:cNvSpPr>
          <p:nvPr>
            <p:ph type="dt" sz="half" idx="4294967295"/>
          </p:nvPr>
        </p:nvSpPr>
        <p:spPr>
          <a:xfrm>
            <a:off x="685800" y="6248400"/>
            <a:ext cx="1905000" cy="457200"/>
          </a:xfrm>
        </p:spPr>
        <p:txBody>
          <a:bodyPr/>
          <a:lstStyle/>
          <a:p>
            <a:pPr>
              <a:defRPr/>
            </a:pPr>
            <a:fld id="{76DCCBDD-D177-4723-A38F-F89069AC9D1A}" type="datetime1">
              <a:rPr lang="en-US" smtClean="0"/>
              <a:pPr>
                <a:defRPr/>
              </a:pPr>
              <a:t>2/4/2013</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SMART-ESP Process Activities </a:t>
            </a:r>
            <a:endParaRPr lang="en-US" dirty="0"/>
          </a:p>
        </p:txBody>
      </p:sp>
      <p:grpSp>
        <p:nvGrpSpPr>
          <p:cNvPr id="36" name="Group 35"/>
          <p:cNvGrpSpPr/>
          <p:nvPr/>
        </p:nvGrpSpPr>
        <p:grpSpPr>
          <a:xfrm>
            <a:off x="849854" y="1576727"/>
            <a:ext cx="6999204" cy="3823612"/>
            <a:chOff x="849854" y="1576727"/>
            <a:chExt cx="6999204" cy="3823612"/>
          </a:xfrm>
        </p:grpSpPr>
        <p:sp>
          <p:nvSpPr>
            <p:cNvPr id="37" name="Rectangle 36"/>
            <p:cNvSpPr/>
            <p:nvPr/>
          </p:nvSpPr>
          <p:spPr>
            <a:xfrm>
              <a:off x="849854" y="2616608"/>
              <a:ext cx="1839558" cy="471889"/>
            </a:xfrm>
            <a:prstGeom prst="rect">
              <a:avLst/>
            </a:prstGeom>
            <a:solidFill>
              <a:schemeClr val="accent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t>Identify Expectations, Constraints, and Strategy</a:t>
              </a:r>
              <a:endParaRPr lang="en-US" sz="1000" b="1" dirty="0"/>
            </a:p>
          </p:txBody>
        </p:sp>
        <p:sp>
          <p:nvSpPr>
            <p:cNvPr id="38" name="Rectangle 37"/>
            <p:cNvSpPr/>
            <p:nvPr/>
          </p:nvSpPr>
          <p:spPr>
            <a:xfrm>
              <a:off x="3834524" y="2616608"/>
              <a:ext cx="1501846" cy="471889"/>
            </a:xfrm>
            <a:prstGeom prst="rect">
              <a:avLst/>
            </a:prstGeom>
            <a:solidFill>
              <a:schemeClr val="accent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pPr>
              <a:r>
                <a:rPr lang="en-US" sz="1000" b="1" dirty="0" smtClean="0"/>
                <a:t>Identify Desired Service Capabilities</a:t>
              </a:r>
              <a:endParaRPr lang="en-US" sz="1000" b="1" dirty="0"/>
            </a:p>
          </p:txBody>
        </p:sp>
        <p:sp>
          <p:nvSpPr>
            <p:cNvPr id="39" name="Rectangle 38"/>
            <p:cNvSpPr/>
            <p:nvPr/>
          </p:nvSpPr>
          <p:spPr>
            <a:xfrm>
              <a:off x="3915489" y="1576727"/>
              <a:ext cx="1319770" cy="471889"/>
            </a:xfrm>
            <a:prstGeom prst="rect">
              <a:avLst/>
            </a:prstGeom>
            <a:solidFill>
              <a:schemeClr val="accent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t>Establish Context</a:t>
              </a:r>
              <a:endParaRPr lang="en-US" sz="1000" b="1" dirty="0"/>
            </a:p>
          </p:txBody>
        </p:sp>
        <p:cxnSp>
          <p:nvCxnSpPr>
            <p:cNvPr id="40" name="Straight Arrow Connector 39"/>
            <p:cNvCxnSpPr>
              <a:stCxn id="39" idx="2"/>
              <a:endCxn id="38" idx="0"/>
            </p:cNvCxnSpPr>
            <p:nvPr/>
          </p:nvCxnSpPr>
          <p:spPr bwMode="auto">
            <a:xfrm rot="16200000" flipH="1">
              <a:off x="4296414" y="2327575"/>
              <a:ext cx="567992" cy="10073"/>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41" name="Straight Arrow Connector 40"/>
            <p:cNvCxnSpPr/>
            <p:nvPr/>
          </p:nvCxnSpPr>
          <p:spPr bwMode="auto">
            <a:xfrm rot="16200000" flipH="1">
              <a:off x="4042208" y="3628008"/>
              <a:ext cx="1097259" cy="16136"/>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42" name="Rectangle 41"/>
            <p:cNvSpPr/>
            <p:nvPr/>
          </p:nvSpPr>
          <p:spPr>
            <a:xfrm>
              <a:off x="2967107" y="4200313"/>
              <a:ext cx="3259567" cy="1200026"/>
            </a:xfrm>
            <a:prstGeom prst="rect">
              <a:avLst/>
            </a:prstGeom>
            <a:solidFill>
              <a:schemeClr val="accent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000" b="1" dirty="0" smtClean="0"/>
                <a:t>Establish Service Portfolio</a:t>
              </a:r>
            </a:p>
            <a:p>
              <a:endParaRPr lang="en-US" sz="1000" b="1" dirty="0"/>
            </a:p>
          </p:txBody>
        </p:sp>
        <p:grpSp>
          <p:nvGrpSpPr>
            <p:cNvPr id="43" name="Group 33"/>
            <p:cNvGrpSpPr/>
            <p:nvPr/>
          </p:nvGrpSpPr>
          <p:grpSpPr>
            <a:xfrm>
              <a:off x="3045641" y="4464600"/>
              <a:ext cx="3085012" cy="471889"/>
              <a:chOff x="382528" y="3860900"/>
              <a:chExt cx="3085012" cy="471889"/>
            </a:xfrm>
          </p:grpSpPr>
          <p:sp>
            <p:nvSpPr>
              <p:cNvPr id="50" name="Rectangle 49"/>
              <p:cNvSpPr/>
              <p:nvPr/>
            </p:nvSpPr>
            <p:spPr>
              <a:xfrm>
                <a:off x="382528" y="3860900"/>
                <a:ext cx="1501846" cy="471889"/>
              </a:xfrm>
              <a:prstGeom prst="rect">
                <a:avLst/>
              </a:prstGeom>
              <a:solidFill>
                <a:schemeClr val="accent1">
                  <a:lumMod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pPr>
                <a:r>
                  <a:rPr lang="en-US" sz="1000" b="1" dirty="0" smtClean="0">
                    <a:solidFill>
                      <a:schemeClr val="tx1"/>
                    </a:solidFill>
                  </a:rPr>
                  <a:t>Targeted Business Process Areas</a:t>
                </a:r>
                <a:endParaRPr lang="en-US" sz="1000" b="1" dirty="0">
                  <a:solidFill>
                    <a:schemeClr val="tx1"/>
                  </a:solidFill>
                </a:endParaRPr>
              </a:p>
            </p:txBody>
          </p:sp>
          <p:sp>
            <p:nvSpPr>
              <p:cNvPr id="51" name="Rectangle 50"/>
              <p:cNvSpPr/>
              <p:nvPr/>
            </p:nvSpPr>
            <p:spPr>
              <a:xfrm>
                <a:off x="1965694" y="3860900"/>
                <a:ext cx="1501846" cy="471889"/>
              </a:xfrm>
              <a:prstGeom prst="rect">
                <a:avLst/>
              </a:prstGeom>
              <a:solidFill>
                <a:schemeClr val="accent1">
                  <a:lumMod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pPr>
                <a:r>
                  <a:rPr lang="en-US" sz="1000" b="1" dirty="0" smtClean="0">
                    <a:solidFill>
                      <a:schemeClr val="tx1"/>
                    </a:solidFill>
                  </a:rPr>
                  <a:t>Identified Enterprise Services</a:t>
                </a:r>
                <a:endParaRPr lang="en-US" sz="1000" b="1" dirty="0">
                  <a:solidFill>
                    <a:schemeClr val="tx1"/>
                  </a:solidFill>
                </a:endParaRPr>
              </a:p>
            </p:txBody>
          </p:sp>
        </p:grpSp>
        <p:sp>
          <p:nvSpPr>
            <p:cNvPr id="44" name="Rectangle 43"/>
            <p:cNvSpPr/>
            <p:nvPr/>
          </p:nvSpPr>
          <p:spPr>
            <a:xfrm>
              <a:off x="6481482" y="2616608"/>
              <a:ext cx="1367576" cy="471889"/>
            </a:xfrm>
            <a:prstGeom prst="rect">
              <a:avLst/>
            </a:prstGeom>
            <a:solidFill>
              <a:schemeClr val="accent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t>Analyze Legacy Assets</a:t>
              </a:r>
              <a:endParaRPr lang="en-US" sz="1000" b="1" dirty="0"/>
            </a:p>
          </p:txBody>
        </p:sp>
        <p:cxnSp>
          <p:nvCxnSpPr>
            <p:cNvPr id="45" name="Shape 44"/>
            <p:cNvCxnSpPr>
              <a:stCxn id="39" idx="3"/>
              <a:endCxn id="44" idx="0"/>
            </p:cNvCxnSpPr>
            <p:nvPr/>
          </p:nvCxnSpPr>
          <p:spPr bwMode="auto">
            <a:xfrm>
              <a:off x="5235259" y="1812672"/>
              <a:ext cx="1930011" cy="803936"/>
            </a:xfrm>
            <a:prstGeom prst="bentConnector2">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46" name="Shape 45"/>
            <p:cNvCxnSpPr>
              <a:stCxn id="39" idx="1"/>
              <a:endCxn id="37" idx="0"/>
            </p:cNvCxnSpPr>
            <p:nvPr/>
          </p:nvCxnSpPr>
          <p:spPr bwMode="auto">
            <a:xfrm rot="10800000" flipV="1">
              <a:off x="1769633" y="1812672"/>
              <a:ext cx="2145856" cy="803936"/>
            </a:xfrm>
            <a:prstGeom prst="bentConnector2">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47" name="Shape 65"/>
            <p:cNvCxnSpPr/>
            <p:nvPr/>
          </p:nvCxnSpPr>
          <p:spPr bwMode="auto">
            <a:xfrm rot="16200000" flipH="1">
              <a:off x="1735680" y="3133207"/>
              <a:ext cx="1286894" cy="1197473"/>
            </a:xfrm>
            <a:prstGeom prst="bentConnector3">
              <a:avLst>
                <a:gd name="adj1" fmla="val 100156"/>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48" name="Shape 65"/>
            <p:cNvCxnSpPr/>
            <p:nvPr/>
          </p:nvCxnSpPr>
          <p:spPr bwMode="auto">
            <a:xfrm rot="5400000">
              <a:off x="6057872" y="3250338"/>
              <a:ext cx="1288075" cy="946463"/>
            </a:xfrm>
            <a:prstGeom prst="bentConnector3">
              <a:avLst>
                <a:gd name="adj1" fmla="val 100110"/>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49" name="Rectangle 48"/>
            <p:cNvSpPr/>
            <p:nvPr/>
          </p:nvSpPr>
          <p:spPr bwMode="auto">
            <a:xfrm>
              <a:off x="3528509" y="5002305"/>
              <a:ext cx="2119256" cy="322729"/>
            </a:xfrm>
            <a:prstGeom prst="rect">
              <a:avLst/>
            </a:prstGeom>
            <a:solidFill>
              <a:schemeClr val="accent1">
                <a:lumMod val="90000"/>
              </a:schemeClr>
            </a:solidFill>
            <a:ln w="2857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ea typeface="ＭＳ Ｐゴシック" pitchFamily="-63" charset="-128"/>
                </a:rPr>
                <a:t>Migration Issues</a:t>
              </a:r>
            </a:p>
          </p:txBody>
        </p:sp>
      </p:grpSp>
    </p:spTree>
  </p:cSld>
  <p:clrMapOvr>
    <a:masterClrMapping/>
  </p:clrMapOvr>
  <p:transition/>
</p:sld>
</file>

<file path=ppt/theme/theme1.xml><?xml version="1.0" encoding="utf-8"?>
<a:theme xmlns:a="http://schemas.openxmlformats.org/drawingml/2006/main" name="Migration of Legacy Components to SOA Environments v2-0 (In progress)">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rotWithShape="1">
          <a:gsLst>
            <a:gs pos="0">
              <a:srgbClr val="800000">
                <a:alpha val="58000"/>
              </a:srgbClr>
            </a:gs>
            <a:gs pos="100000">
              <a:schemeClr val="bg1"/>
            </a:gs>
          </a:gsLst>
          <a:lin ang="5400000" scaled="1"/>
        </a:gradFill>
        <a:ln w="28575" cap="flat" cmpd="sng" algn="ctr">
          <a:solidFill>
            <a:srgbClr val="800000"/>
          </a:solidFill>
          <a:prstDash val="solid"/>
          <a:round/>
          <a:headEnd type="none" w="med" len="med"/>
          <a:tailEnd type="none" w="med" len="med"/>
        </a:ln>
        <a:effectLst/>
      </a:spPr>
      <a:bodyPr vert="horz" wrap="square" lIns="91440" tIns="45720" rIns="91440" bIns="45720" numCol="1" rtlCol="0" anchor="ctr" anchorCtr="0" compatLnSpc="1">
        <a:prstTxWarp prst="textNoShape">
          <a:avLst/>
        </a:prstTxWarp>
        <a:no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sz="2000" b="0" i="0" u="none" strike="noStrike" cap="none" normalizeH="0" baseline="0" dirty="0" smtClean="0">
            <a:ln>
              <a:noFill/>
            </a:ln>
            <a:solidFill>
              <a:schemeClr val="tx1"/>
            </a:solidFill>
            <a:effectLst/>
            <a:latin typeface="Arial" charset="0"/>
            <a:ea typeface="ＭＳ Ｐゴシック" pitchFamily="-63" charset="-128"/>
          </a:defRPr>
        </a:defPPr>
      </a:lstStyle>
    </a:spDef>
    <a:lnDef>
      <a:spPr bwMode="auto">
        <a:xfrm>
          <a:off x="0" y="0"/>
          <a:ext cx="1" cy="1"/>
        </a:xfrm>
        <a:custGeom>
          <a:avLst/>
          <a:gdLst/>
          <a:ahLst/>
          <a:cxnLst/>
          <a:rect l="0" t="0" r="0" b="0"/>
          <a:pathLst/>
        </a:custGeom>
        <a:gradFill rotWithShape="1">
          <a:gsLst>
            <a:gs pos="0">
              <a:schemeClr val="accent1"/>
            </a:gs>
            <a:gs pos="100000">
              <a:schemeClr val="bg1"/>
            </a:gs>
          </a:gsLst>
          <a:lin ang="5400000" scaled="1"/>
        </a:gradFill>
        <a:ln w="6350"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ea typeface="ＭＳ Ｐゴシック" pitchFamily="-6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0F88195A175F94E81717E789368D2C8" ma:contentTypeVersion="0" ma:contentTypeDescription="Create a new document." ma:contentTypeScope="" ma:versionID="bb37cc290966c38fe70de01da07313b4">
  <xsd:schema xmlns:xsd="http://www.w3.org/2001/XMLSchema" xmlns:p="http://schemas.microsoft.com/office/2006/metadata/properties" targetNamespace="http://schemas.microsoft.com/office/2006/metadata/properties" ma:root="true" ma:fieldsID="46ce51841bcaebe75ae25adb2fb3cbe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E28F184-B325-4F49-9F38-6EF4A7AEC83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B984123E-0056-4C3D-8C37-C842EA4E1EC3}">
  <ds:schemaRefs>
    <ds:schemaRef ds:uri="http://schemas.microsoft.com/office/2006/documentManagement/types"/>
    <ds:schemaRef ds:uri="http://purl.org/dc/terms/"/>
    <ds:schemaRef ds:uri="http://schemas.openxmlformats.org/package/2006/metadata/core-properties"/>
    <ds:schemaRef ds:uri="http://www.w3.org/XML/1998/namespace"/>
    <ds:schemaRef ds:uri="http://schemas.microsoft.com/office/2006/metadata/properties"/>
    <ds:schemaRef ds:uri="http://purl.org/dc/dcmitype/"/>
    <ds:schemaRef ds:uri="http://purl.org/dc/elements/1.1/"/>
  </ds:schemaRefs>
</ds:datastoreItem>
</file>

<file path=customXml/itemProps3.xml><?xml version="1.0" encoding="utf-8"?>
<ds:datastoreItem xmlns:ds="http://schemas.openxmlformats.org/officeDocument/2006/customXml" ds:itemID="{05044B85-4D2F-41EF-8BF8-FBC2973755C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Migration of Legacy Components to SOA Environments v2-0 (In progress)</Template>
  <TotalTime>7366</TotalTime>
  <Words>2834</Words>
  <Application>Microsoft Office PowerPoint</Application>
  <PresentationFormat>On-screen Show (4:3)</PresentationFormat>
  <Paragraphs>599</Paragraphs>
  <Slides>43</Slides>
  <Notes>42</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Migration of Legacy Components to SOA Environments v2-0 (In progress)</vt:lpstr>
      <vt:lpstr>SMART-ESP Workshop  &lt;Organization&gt; - &lt;System&gt;</vt:lpstr>
      <vt:lpstr>Workshop Goal</vt:lpstr>
      <vt:lpstr>Agenda (Day 1)</vt:lpstr>
      <vt:lpstr>Agenda (Day 2)</vt:lpstr>
      <vt:lpstr>Introductions</vt:lpstr>
      <vt:lpstr>SMART-ESP Overview</vt:lpstr>
      <vt:lpstr>SMART-ESP: Service Migration and Reuse Technique – Enterprise Service Portfolio</vt:lpstr>
      <vt:lpstr>Three Elements of SMART-ESP</vt:lpstr>
      <vt:lpstr>SMART-ESP Process Activities </vt:lpstr>
      <vt:lpstr>SMART Interview Guide - ESP (SMIG-ESP)</vt:lpstr>
      <vt:lpstr>SMART-ESP SMIG Content</vt:lpstr>
      <vt:lpstr>SMART-ESP Engagement Artifacts</vt:lpstr>
      <vt:lpstr>SMART-ESP Artifacts</vt:lpstr>
      <vt:lpstr>Establish Context</vt:lpstr>
      <vt:lpstr>Identify Expectations, Constraints, and  Strategy</vt:lpstr>
      <vt:lpstr>Identify Desired Service Capabilities</vt:lpstr>
      <vt:lpstr>Analyze Legacy Assets</vt:lpstr>
      <vt:lpstr>Establish Service Portfolio</vt:lpstr>
      <vt:lpstr>Final Report of SMART-ESP</vt:lpstr>
      <vt:lpstr>Agenda (Day 1)</vt:lpstr>
      <vt:lpstr>Establish Context  Business Drivers for Service Migration  High-level Overview of Target SOA Environment Stakeholders of Legacy Systems  </vt:lpstr>
      <vt:lpstr>Agenda (Day 1)</vt:lpstr>
      <vt:lpstr>Identify Expectations, Constraints, and Strategy  Organizational Overview Planned Migration Strategy and Post-Migration strategy Discussion of Service Usage </vt:lpstr>
      <vt:lpstr>Agenda (Day 1)</vt:lpstr>
      <vt:lpstr>Wrap-Up for Day 1</vt:lpstr>
      <vt:lpstr>Agenda (Day 2)</vt:lpstr>
      <vt:lpstr>SMART-ESP Workshop  &lt;Organization&gt; - &lt;System&gt; Day 2</vt:lpstr>
      <vt:lpstr>Agenda (Day 2)</vt:lpstr>
      <vt:lpstr>Summary of Day 1</vt:lpstr>
      <vt:lpstr>Notes for SMART Team Lead</vt:lpstr>
      <vt:lpstr>Identify Desired Service Capabilities  Candidate Process Area(s) for Migration  Analysis of Operational Processes Candidate Services for Portfolio </vt:lpstr>
      <vt:lpstr>Agenda (Day 2)</vt:lpstr>
      <vt:lpstr>Analyze Legacy Assets  Overview of Legacy Technology Base State of Candidate Systems for Migration Current Use of Services </vt:lpstr>
      <vt:lpstr>Note for SMART Team Lead</vt:lpstr>
      <vt:lpstr>Next Steps</vt:lpstr>
      <vt:lpstr>Creating the Final Product of SMART-ESP</vt:lpstr>
      <vt:lpstr>Additional Supporting Slides</vt:lpstr>
      <vt:lpstr>Mapping Business/Operational Processes to Services</vt:lpstr>
      <vt:lpstr>What Constitutes a “Good Service”</vt:lpstr>
      <vt:lpstr>A Recommended Process for Service Identification</vt:lpstr>
      <vt:lpstr>Exercise: Business Processes</vt:lpstr>
      <vt:lpstr>Exercise: Systems and Candidate Services</vt:lpstr>
      <vt:lpstr>PowerPoint Presentation</vt:lpstr>
    </vt:vector>
  </TitlesOfParts>
  <Company>Software Engineering Institute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SMART-MP Workshop 1 Slides</dc:title>
  <dc:creator>SMART Team</dc:creator>
  <cp:lastModifiedBy>cdixon</cp:lastModifiedBy>
  <cp:revision>438</cp:revision>
  <dcterms:created xsi:type="dcterms:W3CDTF">2008-07-18T21:44:40Z</dcterms:created>
  <dcterms:modified xsi:type="dcterms:W3CDTF">2013-02-04T20:44:14Z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0x01010000F88195A175F94E81717E789368D2C8</vt:lpwstr>
  </property>
</Properties>
</file>